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81" r:id="rId2"/>
    <p:sldId id="290" r:id="rId3"/>
    <p:sldId id="292" r:id="rId4"/>
    <p:sldId id="294" r:id="rId5"/>
    <p:sldId id="298" r:id="rId6"/>
    <p:sldId id="296" r:id="rId7"/>
    <p:sldId id="300" r:id="rId8"/>
    <p:sldId id="299" r:id="rId9"/>
    <p:sldId id="301" r:id="rId10"/>
    <p:sldId id="302" r:id="rId11"/>
    <p:sldId id="303" r:id="rId12"/>
    <p:sldId id="284" r:id="rId13"/>
    <p:sldId id="285" r:id="rId14"/>
    <p:sldId id="304" r:id="rId15"/>
    <p:sldId id="297" r:id="rId16"/>
    <p:sldId id="308" r:id="rId17"/>
    <p:sldId id="310" r:id="rId18"/>
    <p:sldId id="309" r:id="rId19"/>
    <p:sldId id="306" r:id="rId20"/>
    <p:sldId id="307" r:id="rId21"/>
    <p:sldId id="305"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82591" autoAdjust="0"/>
  </p:normalViewPr>
  <p:slideViewPr>
    <p:cSldViewPr snapToGrid="0" snapToObjects="1">
      <p:cViewPr varScale="1">
        <p:scale>
          <a:sx n="65" d="100"/>
          <a:sy n="65" d="100"/>
        </p:scale>
        <p:origin x="1862" y="3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12" d="100"/>
          <a:sy n="112" d="100"/>
        </p:scale>
        <p:origin x="-1744"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3D194A-0702-4CE6-8FE2-B446781FFDEE}" type="datetimeFigureOut">
              <a:rPr lang="en-US" smtClean="0"/>
              <a:pPr/>
              <a:t>4/17/2023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208B05-725E-40B1-A40E-24FD4DA82056}" type="slidenum">
              <a:rPr lang="en-US" smtClean="0"/>
              <a:pPr/>
              <a:t>‹#›</a:t>
            </a:fld>
            <a:endParaRPr lang="en-US"/>
          </a:p>
        </p:txBody>
      </p:sp>
    </p:spTree>
    <p:extLst>
      <p:ext uri="{BB962C8B-B14F-4D97-AF65-F5344CB8AC3E}">
        <p14:creationId xmlns:p14="http://schemas.microsoft.com/office/powerpoint/2010/main" val="1754957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Docent – loading the kiln.  Once you load the kiln with each student’s name showing next to their glass project, take a cell photo of the shelf.  The sharpie will burn off in the kiln, so you won’t see their names after the firing.  But, you will have a cell photo of it’s position in the kiln with their names.  Pull each project out and put a label on the back of it with the student's name.</a:t>
            </a:r>
          </a:p>
          <a:p>
            <a:endParaRPr lang="en-US" dirty="0"/>
          </a:p>
          <a:p>
            <a:r>
              <a:rPr lang="en-US" dirty="0"/>
              <a:t>Ask the attendance secretary for a class roster of all the teachers in 5</a:t>
            </a:r>
            <a:r>
              <a:rPr lang="en-US" baseline="30000" dirty="0"/>
              <a:t>th</a:t>
            </a:r>
            <a:r>
              <a:rPr lang="en-US" dirty="0"/>
              <a:t> grade.  Then do a mail merge using return address labels and print out each classroom’s students name on the labels and the teacher’s name.  This makes it so easy for ensuring the correct glass project gets back to the correct student in the correct classroom.</a:t>
            </a:r>
          </a:p>
        </p:txBody>
      </p:sp>
      <p:sp>
        <p:nvSpPr>
          <p:cNvPr id="4" name="Slide Number Placeholder 3"/>
          <p:cNvSpPr>
            <a:spLocks noGrp="1"/>
          </p:cNvSpPr>
          <p:nvPr>
            <p:ph type="sldNum" sz="quarter" idx="5"/>
          </p:nvPr>
        </p:nvSpPr>
        <p:spPr/>
        <p:txBody>
          <a:bodyPr/>
          <a:lstStyle/>
          <a:p>
            <a:fld id="{DB208B05-725E-40B1-A40E-24FD4DA82056}" type="slidenum">
              <a:rPr lang="en-US" smtClean="0"/>
              <a:pPr/>
              <a:t>11</a:t>
            </a:fld>
            <a:endParaRPr lang="en-US"/>
          </a:p>
        </p:txBody>
      </p:sp>
    </p:spTree>
    <p:extLst>
      <p:ext uri="{BB962C8B-B14F-4D97-AF65-F5344CB8AC3E}">
        <p14:creationId xmlns:p14="http://schemas.microsoft.com/office/powerpoint/2010/main" val="1992503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208B05-725E-40B1-A40E-24FD4DA82056}" type="slidenum">
              <a:rPr lang="en-US" smtClean="0"/>
              <a:pPr/>
              <a:t>16</a:t>
            </a:fld>
            <a:endParaRPr lang="en-US"/>
          </a:p>
        </p:txBody>
      </p:sp>
    </p:spTree>
    <p:extLst>
      <p:ext uri="{BB962C8B-B14F-4D97-AF65-F5344CB8AC3E}">
        <p14:creationId xmlns:p14="http://schemas.microsoft.com/office/powerpoint/2010/main" val="20785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422597E-BCEB-41F0-AAA1-A0564AD277DD}" type="datetimeFigureOut">
              <a:rPr lang="en-US" smtClean="0"/>
              <a:pPr/>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EBEE29-2973-46E1-999E-B584FC04917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22597E-BCEB-41F0-AAA1-A0564AD277DD}" type="datetimeFigureOut">
              <a:rPr lang="en-US" smtClean="0"/>
              <a:pPr/>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EBEE29-2973-46E1-999E-B584FC04917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22597E-BCEB-41F0-AAA1-A0564AD277DD}" type="datetimeFigureOut">
              <a:rPr lang="en-US" smtClean="0"/>
              <a:pPr/>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EBEE29-2973-46E1-999E-B584FC04917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22597E-BCEB-41F0-AAA1-A0564AD277DD}" type="datetimeFigureOut">
              <a:rPr lang="en-US" smtClean="0"/>
              <a:pPr/>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EBEE29-2973-46E1-999E-B584FC04917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22597E-BCEB-41F0-AAA1-A0564AD277DD}" type="datetimeFigureOut">
              <a:rPr lang="en-US" smtClean="0"/>
              <a:pPr/>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EBEE29-2973-46E1-999E-B584FC04917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22597E-BCEB-41F0-AAA1-A0564AD277DD}" type="datetimeFigureOut">
              <a:rPr lang="en-US" smtClean="0"/>
              <a:pPr/>
              <a:t>4/17/2023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EBEE29-2973-46E1-999E-B584FC04917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422597E-BCEB-41F0-AAA1-A0564AD277DD}" type="datetimeFigureOut">
              <a:rPr lang="en-US" smtClean="0"/>
              <a:pPr/>
              <a:t>4/17/2023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EBEE29-2973-46E1-999E-B584FC04917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422597E-BCEB-41F0-AAA1-A0564AD277DD}" type="datetimeFigureOut">
              <a:rPr lang="en-US" smtClean="0"/>
              <a:pPr/>
              <a:t>4/17/2023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EBEE29-2973-46E1-999E-B584FC04917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22597E-BCEB-41F0-AAA1-A0564AD277DD}" type="datetimeFigureOut">
              <a:rPr lang="en-US" smtClean="0"/>
              <a:pPr/>
              <a:t>4/17/2023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EBEE29-2973-46E1-999E-B584FC04917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22597E-BCEB-41F0-AAA1-A0564AD277DD}" type="datetimeFigureOut">
              <a:rPr lang="en-US" smtClean="0"/>
              <a:pPr/>
              <a:t>4/17/2023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EBEE29-2973-46E1-999E-B584FC04917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22597E-BCEB-41F0-AAA1-A0564AD277DD}" type="datetimeFigureOut">
              <a:rPr lang="en-US" smtClean="0"/>
              <a:pPr/>
              <a:t>4/17/2023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EBEE29-2973-46E1-999E-B584FC04917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22597E-BCEB-41F0-AAA1-A0564AD277DD}" type="datetimeFigureOut">
              <a:rPr lang="en-US" smtClean="0"/>
              <a:pPr/>
              <a:t>4/17/2023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EBEE29-2973-46E1-999E-B584FC04917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2500" y="0"/>
            <a:ext cx="7645400" cy="1016000"/>
          </a:xfrm>
        </p:spPr>
        <p:style>
          <a:lnRef idx="1">
            <a:schemeClr val="accent6"/>
          </a:lnRef>
          <a:fillRef idx="2">
            <a:schemeClr val="accent6"/>
          </a:fillRef>
          <a:effectRef idx="1">
            <a:schemeClr val="accent6"/>
          </a:effectRef>
          <a:fontRef idx="minor">
            <a:schemeClr val="dk1"/>
          </a:fontRef>
        </p:style>
        <p:txBody>
          <a:bodyPr/>
          <a:lstStyle/>
          <a:p>
            <a:r>
              <a:rPr lang="en-US" dirty="0"/>
              <a:t>Abstract Fused Glass</a:t>
            </a:r>
          </a:p>
        </p:txBody>
      </p:sp>
      <p:sp>
        <p:nvSpPr>
          <p:cNvPr id="3" name="Subtitle 2"/>
          <p:cNvSpPr>
            <a:spLocks noGrp="1"/>
          </p:cNvSpPr>
          <p:nvPr>
            <p:ph type="subTitle" idx="1"/>
          </p:nvPr>
        </p:nvSpPr>
        <p:spPr/>
        <p:txBody>
          <a:bodyPr/>
          <a:lstStyle/>
          <a:p>
            <a:endParaRPr lang="en-US" dirty="0"/>
          </a:p>
        </p:txBody>
      </p:sp>
      <p:pic>
        <p:nvPicPr>
          <p:cNvPr id="8" name="Picture 7">
            <a:extLst>
              <a:ext uri="{FF2B5EF4-FFF2-40B4-BE49-F238E27FC236}">
                <a16:creationId xmlns:a16="http://schemas.microsoft.com/office/drawing/2014/main" id="{EE604C8E-1CEA-4030-8414-7A93EC812EE9}"/>
              </a:ext>
            </a:extLst>
          </p:cNvPr>
          <p:cNvPicPr>
            <a:picLocks noChangeAspect="1"/>
          </p:cNvPicPr>
          <p:nvPr/>
        </p:nvPicPr>
        <p:blipFill>
          <a:blip r:embed="rId2"/>
          <a:stretch>
            <a:fillRect/>
          </a:stretch>
        </p:blipFill>
        <p:spPr>
          <a:xfrm rot="5400000">
            <a:off x="2822596" y="52490"/>
            <a:ext cx="3618226" cy="7358417"/>
          </a:xfrm>
          <a:prstGeom prst="rect">
            <a:avLst/>
          </a:prstGeom>
        </p:spPr>
      </p:pic>
    </p:spTree>
    <p:extLst>
      <p:ext uri="{BB962C8B-B14F-4D97-AF65-F5344CB8AC3E}">
        <p14:creationId xmlns:p14="http://schemas.microsoft.com/office/powerpoint/2010/main" val="55425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699" y="273050"/>
            <a:ext cx="8712201" cy="1162050"/>
          </a:xfrm>
        </p:spPr>
        <p:style>
          <a:lnRef idx="2">
            <a:schemeClr val="accent3">
              <a:shade val="50000"/>
            </a:schemeClr>
          </a:lnRef>
          <a:fillRef idx="1">
            <a:schemeClr val="accent3"/>
          </a:fillRef>
          <a:effectRef idx="0">
            <a:schemeClr val="accent3"/>
          </a:effectRef>
          <a:fontRef idx="minor">
            <a:schemeClr val="lt1"/>
          </a:fontRef>
        </p:style>
        <p:txBody>
          <a:bodyPr>
            <a:noAutofit/>
          </a:bodyPr>
          <a:lstStyle/>
          <a:p>
            <a:pPr algn="ctr"/>
            <a:r>
              <a:rPr lang="en-US" sz="6000" dirty="0"/>
              <a:t>When finished</a:t>
            </a:r>
          </a:p>
        </p:txBody>
      </p:sp>
      <p:sp>
        <p:nvSpPr>
          <p:cNvPr id="4" name="Text Placeholder 3"/>
          <p:cNvSpPr>
            <a:spLocks noGrp="1"/>
          </p:cNvSpPr>
          <p:nvPr>
            <p:ph type="body" sz="half" idx="2"/>
          </p:nvPr>
        </p:nvSpPr>
        <p:spPr>
          <a:xfrm>
            <a:off x="139700" y="1435100"/>
            <a:ext cx="3784600" cy="5003800"/>
          </a:xfrm>
        </p:spPr>
        <p:txBody>
          <a:bodyPr>
            <a:normAutofit/>
          </a:bodyPr>
          <a:lstStyle/>
          <a:p>
            <a:endParaRPr lang="en-US" sz="4200" dirty="0"/>
          </a:p>
          <a:p>
            <a:endParaRPr lang="en-US" sz="2400" dirty="0"/>
          </a:p>
          <a:p>
            <a:endParaRPr lang="en-US" sz="4200" dirty="0"/>
          </a:p>
          <a:p>
            <a:endParaRPr lang="en-US" sz="4200" dirty="0"/>
          </a:p>
          <a:p>
            <a:endParaRPr lang="en-US" sz="4200" dirty="0"/>
          </a:p>
        </p:txBody>
      </p:sp>
      <p:sp>
        <p:nvSpPr>
          <p:cNvPr id="5" name="Content Placeholder 4">
            <a:extLst>
              <a:ext uri="{FF2B5EF4-FFF2-40B4-BE49-F238E27FC236}">
                <a16:creationId xmlns:a16="http://schemas.microsoft.com/office/drawing/2014/main" id="{DC01ACA7-76DF-71F8-B5C7-A725391B6BBB}"/>
              </a:ext>
            </a:extLst>
          </p:cNvPr>
          <p:cNvSpPr>
            <a:spLocks noGrp="1"/>
          </p:cNvSpPr>
          <p:nvPr>
            <p:ph idx="1"/>
          </p:nvPr>
        </p:nvSpPr>
        <p:spPr>
          <a:xfrm>
            <a:off x="292100" y="1957754"/>
            <a:ext cx="8394700" cy="4168409"/>
          </a:xfrm>
        </p:spPr>
        <p:txBody>
          <a:bodyPr>
            <a:normAutofit/>
          </a:bodyPr>
          <a:lstStyle/>
          <a:p>
            <a:pPr marR="0">
              <a:spcBef>
                <a:spcPts val="0"/>
              </a:spcBef>
              <a:spcAft>
                <a:spcPts val="0"/>
              </a:spcAft>
              <a:buFont typeface="+mj-lt"/>
              <a:buAutoNum type="arabicPeriod"/>
            </a:pPr>
            <a:r>
              <a:rPr lang="en-US" dirty="0">
                <a:effectLst/>
                <a:latin typeface="Calibri" panose="020F0502020204030204" pitchFamily="34" charset="0"/>
                <a:ea typeface="Calibri" panose="020F0502020204030204" pitchFamily="34" charset="0"/>
              </a:rPr>
              <a:t>Any glass not used when they finish,  must put back in the correct bin. </a:t>
            </a:r>
          </a:p>
          <a:p>
            <a:pPr marR="0">
              <a:spcBef>
                <a:spcPts val="0"/>
              </a:spcBef>
              <a:spcAft>
                <a:spcPts val="0"/>
              </a:spcAft>
              <a:buFont typeface="+mj-lt"/>
              <a:buAutoNum type="arabicPeriod"/>
            </a:pPr>
            <a:endParaRPr lang="en-US" dirty="0">
              <a:latin typeface="Calibri" panose="020F0502020204030204" pitchFamily="34" charset="0"/>
              <a:ea typeface="Calibri" panose="020F0502020204030204" pitchFamily="34" charset="0"/>
            </a:endParaRPr>
          </a:p>
          <a:p>
            <a:pPr marR="0">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rPr>
              <a:t>Tell an adult that you are finished and they will move your project to the cart.</a:t>
            </a:r>
            <a:endParaRPr lang="en-US" dirty="0">
              <a:effectLst/>
              <a:latin typeface="Calibri" panose="020F0502020204030204" pitchFamily="34" charset="0"/>
              <a:ea typeface="Calibri" panose="020F0502020204030204" pitchFamily="34" charset="0"/>
            </a:endParaRPr>
          </a:p>
          <a:p>
            <a:pPr marL="0" indent="0">
              <a:buNone/>
            </a:pPr>
            <a:endParaRPr lang="en-US" dirty="0"/>
          </a:p>
        </p:txBody>
      </p:sp>
    </p:spTree>
    <p:extLst>
      <p:ext uri="{BB962C8B-B14F-4D97-AF65-F5344CB8AC3E}">
        <p14:creationId xmlns:p14="http://schemas.microsoft.com/office/powerpoint/2010/main" val="615653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699" y="273050"/>
            <a:ext cx="8712201" cy="1162050"/>
          </a:xfrm>
        </p:spPr>
        <p:style>
          <a:lnRef idx="2">
            <a:schemeClr val="accent3">
              <a:shade val="50000"/>
            </a:schemeClr>
          </a:lnRef>
          <a:fillRef idx="1">
            <a:schemeClr val="accent3"/>
          </a:fillRef>
          <a:effectRef idx="0">
            <a:schemeClr val="accent3"/>
          </a:effectRef>
          <a:fontRef idx="minor">
            <a:schemeClr val="lt1"/>
          </a:fontRef>
        </p:style>
        <p:txBody>
          <a:bodyPr>
            <a:noAutofit/>
          </a:bodyPr>
          <a:lstStyle/>
          <a:p>
            <a:pPr algn="ctr"/>
            <a:r>
              <a:rPr lang="en-US" sz="6000" dirty="0"/>
              <a:t>Instructions:</a:t>
            </a:r>
          </a:p>
        </p:txBody>
      </p:sp>
      <p:sp>
        <p:nvSpPr>
          <p:cNvPr id="4" name="Text Placeholder 3"/>
          <p:cNvSpPr>
            <a:spLocks noGrp="1"/>
          </p:cNvSpPr>
          <p:nvPr>
            <p:ph type="body" sz="half" idx="2"/>
          </p:nvPr>
        </p:nvSpPr>
        <p:spPr>
          <a:xfrm>
            <a:off x="139700" y="1435100"/>
            <a:ext cx="3784600" cy="5003800"/>
          </a:xfrm>
        </p:spPr>
        <p:txBody>
          <a:bodyPr>
            <a:normAutofit/>
          </a:bodyPr>
          <a:lstStyle/>
          <a:p>
            <a:endParaRPr lang="en-US" sz="4200" dirty="0"/>
          </a:p>
          <a:p>
            <a:endParaRPr lang="en-US" sz="2400" dirty="0"/>
          </a:p>
          <a:p>
            <a:endParaRPr lang="en-US" sz="4200" dirty="0"/>
          </a:p>
          <a:p>
            <a:endParaRPr lang="en-US" sz="4200" dirty="0"/>
          </a:p>
          <a:p>
            <a:endParaRPr lang="en-US" sz="4200" dirty="0"/>
          </a:p>
        </p:txBody>
      </p:sp>
      <p:sp>
        <p:nvSpPr>
          <p:cNvPr id="5" name="Content Placeholder 4">
            <a:extLst>
              <a:ext uri="{FF2B5EF4-FFF2-40B4-BE49-F238E27FC236}">
                <a16:creationId xmlns:a16="http://schemas.microsoft.com/office/drawing/2014/main" id="{DC01ACA7-76DF-71F8-B5C7-A725391B6BBB}"/>
              </a:ext>
            </a:extLst>
          </p:cNvPr>
          <p:cNvSpPr>
            <a:spLocks noGrp="1"/>
          </p:cNvSpPr>
          <p:nvPr>
            <p:ph idx="1"/>
          </p:nvPr>
        </p:nvSpPr>
        <p:spPr>
          <a:xfrm>
            <a:off x="292100" y="1581150"/>
            <a:ext cx="8394700" cy="5003800"/>
          </a:xfrm>
        </p:spPr>
        <p:txBody>
          <a:bodyPr>
            <a:normAutofit fontScale="55000" lnSpcReduction="20000"/>
          </a:bodyPr>
          <a:lstStyle/>
          <a:p>
            <a:pPr marL="514350" marR="0" lvl="0" indent="-514350">
              <a:spcBef>
                <a:spcPts val="0"/>
              </a:spcBef>
              <a:spcAft>
                <a:spcPts val="0"/>
              </a:spcAft>
              <a:buSzPts val="1000"/>
              <a:buFont typeface="+mj-lt"/>
              <a:buAutoNum type="arabicPeriod"/>
              <a:tabLst>
                <a:tab pos="457200" algn="l"/>
              </a:tabLst>
            </a:pPr>
            <a:r>
              <a:rPr lang="en-US" sz="3600" dirty="0">
                <a:effectLst/>
                <a:latin typeface="Calibri" panose="020F0502020204030204" pitchFamily="34" charset="0"/>
                <a:ea typeface="Calibri" panose="020F0502020204030204" pitchFamily="34" charset="0"/>
              </a:rPr>
              <a:t>Write your first name and teacher's name on the kiln paper provided.  The glass base plate needs to stay on this paper in order to identify who it belongs to.  </a:t>
            </a:r>
          </a:p>
          <a:p>
            <a:pPr marL="514350" marR="0" lvl="0" indent="-514350">
              <a:spcBef>
                <a:spcPts val="0"/>
              </a:spcBef>
              <a:spcAft>
                <a:spcPts val="0"/>
              </a:spcAft>
              <a:buSzPts val="1000"/>
              <a:buFont typeface="+mj-lt"/>
              <a:buAutoNum type="arabicPeriod"/>
              <a:tabLst>
                <a:tab pos="457200" algn="l"/>
              </a:tabLst>
            </a:pPr>
            <a:endParaRPr lang="en-US" sz="3600" dirty="0">
              <a:latin typeface="Calibri" panose="020F0502020204030204" pitchFamily="34" charset="0"/>
              <a:ea typeface="Calibri" panose="020F0502020204030204" pitchFamily="34" charset="0"/>
            </a:endParaRPr>
          </a:p>
          <a:p>
            <a:pPr marL="514350" marR="0" lvl="0" indent="-514350">
              <a:spcBef>
                <a:spcPts val="0"/>
              </a:spcBef>
              <a:spcAft>
                <a:spcPts val="0"/>
              </a:spcAft>
              <a:buSzPts val="1000"/>
              <a:buFont typeface="+mj-lt"/>
              <a:buAutoNum type="arabicPeriod"/>
              <a:tabLst>
                <a:tab pos="457200" algn="l"/>
              </a:tabLst>
            </a:pPr>
            <a:r>
              <a:rPr lang="en-US" sz="3600" dirty="0">
                <a:effectLst/>
                <a:latin typeface="Calibri" panose="020F0502020204030204" pitchFamily="34" charset="0"/>
                <a:ea typeface="Calibri" panose="020F0502020204030204" pitchFamily="34" charset="0"/>
              </a:rPr>
              <a:t>Write at the bottom of the paper.</a:t>
            </a:r>
          </a:p>
          <a:p>
            <a:pPr marL="514350" marR="0" lvl="0" indent="-514350">
              <a:spcBef>
                <a:spcPts val="0"/>
              </a:spcBef>
              <a:spcAft>
                <a:spcPts val="0"/>
              </a:spcAft>
              <a:buSzPts val="1000"/>
              <a:buFont typeface="+mj-lt"/>
              <a:buAutoNum type="arabicPeriod"/>
              <a:tabLst>
                <a:tab pos="457200" algn="l"/>
              </a:tabLst>
            </a:pPr>
            <a:endParaRPr lang="en-US" sz="3600" dirty="0">
              <a:latin typeface="Calibri" panose="020F0502020204030204" pitchFamily="34" charset="0"/>
              <a:ea typeface="Calibri" panose="020F0502020204030204" pitchFamily="34" charset="0"/>
            </a:endParaRPr>
          </a:p>
          <a:p>
            <a:pPr marL="514350" marR="0" lvl="0" indent="-514350">
              <a:spcBef>
                <a:spcPts val="0"/>
              </a:spcBef>
              <a:spcAft>
                <a:spcPts val="0"/>
              </a:spcAft>
              <a:buSzPts val="1000"/>
              <a:buFont typeface="+mj-lt"/>
              <a:buAutoNum type="arabicPeriod"/>
              <a:tabLst>
                <a:tab pos="457200" algn="l"/>
              </a:tabLst>
            </a:pPr>
            <a:r>
              <a:rPr lang="en-US" sz="3600" dirty="0">
                <a:latin typeface="Calibri" panose="020F0502020204030204" pitchFamily="34" charset="0"/>
                <a:ea typeface="Calibri" panose="020F0502020204030204" pitchFamily="34" charset="0"/>
              </a:rPr>
              <a:t>Wait to be told when to pick out glass.  Only 6 people at the glass table at one time.</a:t>
            </a:r>
          </a:p>
          <a:p>
            <a:pPr marL="514350" marR="0" lvl="0" indent="-514350">
              <a:spcBef>
                <a:spcPts val="0"/>
              </a:spcBef>
              <a:spcAft>
                <a:spcPts val="0"/>
              </a:spcAft>
              <a:buSzPts val="1000"/>
              <a:buFont typeface="+mj-lt"/>
              <a:buAutoNum type="arabicPeriod"/>
              <a:tabLst>
                <a:tab pos="457200" algn="l"/>
              </a:tabLst>
            </a:pPr>
            <a:endParaRPr lang="en-US" sz="3600" dirty="0">
              <a:effectLst/>
              <a:latin typeface="Calibri" panose="020F0502020204030204" pitchFamily="34" charset="0"/>
              <a:ea typeface="Calibri" panose="020F0502020204030204" pitchFamily="34" charset="0"/>
            </a:endParaRPr>
          </a:p>
          <a:p>
            <a:pPr marL="514350" marR="0" lvl="0" indent="-514350">
              <a:spcBef>
                <a:spcPts val="0"/>
              </a:spcBef>
              <a:spcAft>
                <a:spcPts val="0"/>
              </a:spcAft>
              <a:buSzPts val="1000"/>
              <a:buFont typeface="+mj-lt"/>
              <a:buAutoNum type="arabicPeriod"/>
              <a:tabLst>
                <a:tab pos="457200" algn="l"/>
              </a:tabLst>
            </a:pPr>
            <a:r>
              <a:rPr lang="en-US" sz="3600" dirty="0">
                <a:effectLst/>
                <a:latin typeface="Calibri" panose="020F0502020204030204" pitchFamily="34" charset="0"/>
                <a:ea typeface="Calibri" panose="020F0502020204030204" pitchFamily="34" charset="0"/>
              </a:rPr>
              <a:t>Pick out your glass and carry it back to your plate at the table. Create your design.  </a:t>
            </a:r>
          </a:p>
          <a:p>
            <a:pPr marL="514350" marR="0" lvl="0" indent="-514350">
              <a:spcBef>
                <a:spcPts val="0"/>
              </a:spcBef>
              <a:spcAft>
                <a:spcPts val="0"/>
              </a:spcAft>
              <a:buSzPts val="1000"/>
              <a:buFont typeface="+mj-lt"/>
              <a:buAutoNum type="arabicPeriod"/>
              <a:tabLst>
                <a:tab pos="457200" algn="l"/>
              </a:tabLst>
            </a:pPr>
            <a:endParaRPr lang="en-US" sz="3600" dirty="0">
              <a:latin typeface="Calibri" panose="020F0502020204030204" pitchFamily="34" charset="0"/>
              <a:ea typeface="Calibri" panose="020F0502020204030204" pitchFamily="34" charset="0"/>
            </a:endParaRPr>
          </a:p>
          <a:p>
            <a:pPr marL="514350" marR="0" lvl="0" indent="-514350">
              <a:spcBef>
                <a:spcPts val="0"/>
              </a:spcBef>
              <a:spcAft>
                <a:spcPts val="0"/>
              </a:spcAft>
              <a:buSzPts val="1000"/>
              <a:buFont typeface="+mj-lt"/>
              <a:buAutoNum type="arabicPeriod"/>
              <a:tabLst>
                <a:tab pos="457200" algn="l"/>
              </a:tabLst>
            </a:pPr>
            <a:r>
              <a:rPr lang="en-US" sz="3600" dirty="0">
                <a:effectLst/>
                <a:latin typeface="Calibri" panose="020F0502020204030204" pitchFamily="34" charset="0"/>
                <a:ea typeface="Calibri" panose="020F0502020204030204" pitchFamily="34" charset="0"/>
              </a:rPr>
              <a:t>Go back to glass table as needed to return or pick up new pieces. </a:t>
            </a:r>
            <a:r>
              <a:rPr lang="en-US" sz="3600" i="1" dirty="0">
                <a:effectLst/>
                <a:latin typeface="Calibri" panose="020F0502020204030204" pitchFamily="34" charset="0"/>
                <a:ea typeface="Calibri" panose="020F0502020204030204" pitchFamily="34" charset="0"/>
              </a:rPr>
              <a:t>(Remember, only 6 people can be at the glass table at a time)</a:t>
            </a:r>
          </a:p>
          <a:p>
            <a:pPr marL="514350" marR="0" lvl="0" indent="-514350">
              <a:spcBef>
                <a:spcPts val="0"/>
              </a:spcBef>
              <a:spcAft>
                <a:spcPts val="0"/>
              </a:spcAft>
              <a:buSzPts val="1000"/>
              <a:buFont typeface="+mj-lt"/>
              <a:buAutoNum type="arabicPeriod"/>
              <a:tabLst>
                <a:tab pos="457200" algn="l"/>
              </a:tabLst>
            </a:pPr>
            <a:endParaRPr lang="en-US" sz="3600" dirty="0">
              <a:latin typeface="Calibri" panose="020F0502020204030204" pitchFamily="34" charset="0"/>
              <a:ea typeface="Calibri" panose="020F0502020204030204" pitchFamily="34" charset="0"/>
            </a:endParaRPr>
          </a:p>
          <a:p>
            <a:pPr marL="514350" marR="0" lvl="0" indent="-514350">
              <a:spcBef>
                <a:spcPts val="0"/>
              </a:spcBef>
              <a:spcAft>
                <a:spcPts val="0"/>
              </a:spcAft>
              <a:buSzPts val="1000"/>
              <a:buFont typeface="+mj-lt"/>
              <a:buAutoNum type="arabicPeriod"/>
              <a:tabLst>
                <a:tab pos="457200" algn="l"/>
              </a:tabLst>
            </a:pPr>
            <a:r>
              <a:rPr lang="en-US" sz="3600" dirty="0">
                <a:latin typeface="Calibri" panose="020F0502020204030204" pitchFamily="34" charset="0"/>
                <a:ea typeface="Calibri" panose="020F0502020204030204" pitchFamily="34" charset="0"/>
              </a:rPr>
              <a:t>Use glue to tack down your final design.  1 Drop per piece!</a:t>
            </a:r>
          </a:p>
          <a:p>
            <a:pPr marL="514350" marR="0" lvl="0" indent="-514350">
              <a:spcBef>
                <a:spcPts val="0"/>
              </a:spcBef>
              <a:spcAft>
                <a:spcPts val="0"/>
              </a:spcAft>
              <a:buSzPts val="1000"/>
              <a:buFont typeface="+mj-lt"/>
              <a:buAutoNum type="arabicPeriod"/>
              <a:tabLst>
                <a:tab pos="457200" algn="l"/>
              </a:tabLst>
            </a:pPr>
            <a:endParaRPr lang="en-US" sz="3600" dirty="0">
              <a:effectLst/>
              <a:latin typeface="Calibri" panose="020F0502020204030204" pitchFamily="34" charset="0"/>
              <a:ea typeface="Calibri" panose="020F0502020204030204" pitchFamily="34" charset="0"/>
            </a:endParaRPr>
          </a:p>
          <a:p>
            <a:pPr marL="514350" marR="0" lvl="0" indent="-514350">
              <a:spcBef>
                <a:spcPts val="0"/>
              </a:spcBef>
              <a:spcAft>
                <a:spcPts val="0"/>
              </a:spcAft>
              <a:buSzPts val="1000"/>
              <a:buFont typeface="+mj-lt"/>
              <a:buAutoNum type="arabicPeriod"/>
              <a:tabLst>
                <a:tab pos="457200" algn="l"/>
              </a:tabLst>
            </a:pPr>
            <a:r>
              <a:rPr lang="en-US" sz="3600" dirty="0">
                <a:effectLst/>
                <a:latin typeface="Calibri" panose="020F0502020204030204" pitchFamily="34" charset="0"/>
                <a:ea typeface="Calibri" panose="020F0502020204030204" pitchFamily="34" charset="0"/>
              </a:rPr>
              <a:t>Let an adult know when you are finished.</a:t>
            </a:r>
          </a:p>
          <a:p>
            <a:pPr marL="514350" marR="0" lvl="0" indent="-514350">
              <a:spcBef>
                <a:spcPts val="0"/>
              </a:spcBef>
              <a:spcAft>
                <a:spcPts val="0"/>
              </a:spcAft>
              <a:buSzPts val="1000"/>
              <a:buFont typeface="+mj-lt"/>
              <a:buAutoNum type="arabicPeriod"/>
              <a:tabLst>
                <a:tab pos="457200" algn="l"/>
              </a:tabLst>
            </a:pPr>
            <a:endParaRPr lang="en-US" sz="3600" dirty="0">
              <a:latin typeface="Calibri" panose="020F0502020204030204" pitchFamily="34" charset="0"/>
              <a:ea typeface="Calibri" panose="020F0502020204030204" pitchFamily="34" charset="0"/>
            </a:endParaRPr>
          </a:p>
          <a:p>
            <a:pPr marL="514350" marR="0" lvl="0" indent="-514350">
              <a:spcBef>
                <a:spcPts val="0"/>
              </a:spcBef>
              <a:spcAft>
                <a:spcPts val="0"/>
              </a:spcAft>
              <a:buSzPts val="1000"/>
              <a:buFont typeface="+mj-lt"/>
              <a:buAutoNum type="arabicPeriod"/>
              <a:tabLst>
                <a:tab pos="457200" algn="l"/>
              </a:tabLst>
            </a:pPr>
            <a:r>
              <a:rPr lang="en-US" sz="3600" dirty="0">
                <a:latin typeface="Calibri" panose="020F0502020204030204" pitchFamily="34" charset="0"/>
                <a:ea typeface="Calibri" panose="020F0502020204030204" pitchFamily="34" charset="0"/>
              </a:rPr>
              <a:t>Put away all leftover glass pieces in the bins they belong in (same color</a:t>
            </a:r>
            <a:r>
              <a:rPr lang="en-US" dirty="0">
                <a:latin typeface="Calibri" panose="020F0502020204030204" pitchFamily="34" charset="0"/>
                <a:ea typeface="Calibri" panose="020F0502020204030204" pitchFamily="34" charset="0"/>
              </a:rPr>
              <a:t>)</a:t>
            </a:r>
            <a:endParaRPr lang="en-US" dirty="0"/>
          </a:p>
        </p:txBody>
      </p:sp>
    </p:spTree>
    <p:extLst>
      <p:ext uri="{BB962C8B-B14F-4D97-AF65-F5344CB8AC3E}">
        <p14:creationId xmlns:p14="http://schemas.microsoft.com/office/powerpoint/2010/main" val="3818900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used Glass Vase Workshop Melbourne | Experiences | Gifts | ClassBento">
            <a:extLst>
              <a:ext uri="{FF2B5EF4-FFF2-40B4-BE49-F238E27FC236}">
                <a16:creationId xmlns:a16="http://schemas.microsoft.com/office/drawing/2014/main" id="{BAA9AC09-739F-00E2-78A2-9AE5222D3D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488" y="762000"/>
            <a:ext cx="3695700" cy="5334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BC6F150-852E-7C19-3133-EA10E6411726}"/>
              </a:ext>
            </a:extLst>
          </p:cNvPr>
          <p:cNvSpPr txBox="1"/>
          <p:nvPr/>
        </p:nvSpPr>
        <p:spPr>
          <a:xfrm>
            <a:off x="5076092" y="679938"/>
            <a:ext cx="3212123" cy="3139321"/>
          </a:xfrm>
          <a:prstGeom prst="rect">
            <a:avLst/>
          </a:prstGeom>
          <a:noFill/>
        </p:spPr>
        <p:txBody>
          <a:bodyPr wrap="square" rtlCol="0">
            <a:spAutoFit/>
          </a:bodyPr>
          <a:lstStyle/>
          <a:p>
            <a:r>
              <a:rPr lang="en-US" dirty="0"/>
              <a:t>Base Plate + 1 layer + 1 layer + 1 embellishment</a:t>
            </a:r>
          </a:p>
          <a:p>
            <a:endParaRPr lang="en-US" dirty="0"/>
          </a:p>
          <a:p>
            <a:r>
              <a:rPr lang="en-US" dirty="0"/>
              <a:t>Use 1 drop of glue (hairspray) at the edge of each piece you want to tack down and keep from moving.</a:t>
            </a:r>
          </a:p>
          <a:p>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719CE5B6-E822-940C-312D-AC7C8D66EBB0}"/>
              </a:ext>
            </a:extLst>
          </p:cNvPr>
          <p:cNvPicPr>
            <a:picLocks noChangeAspect="1"/>
          </p:cNvPicPr>
          <p:nvPr/>
        </p:nvPicPr>
        <p:blipFill>
          <a:blip r:embed="rId3"/>
          <a:stretch>
            <a:fillRect/>
          </a:stretch>
        </p:blipFill>
        <p:spPr>
          <a:xfrm>
            <a:off x="4805798" y="2883367"/>
            <a:ext cx="1030614" cy="2893646"/>
          </a:xfrm>
          <a:prstGeom prst="rect">
            <a:avLst/>
          </a:prstGeom>
        </p:spPr>
      </p:pic>
      <p:pic>
        <p:nvPicPr>
          <p:cNvPr id="7" name="Picture 6">
            <a:extLst>
              <a:ext uri="{FF2B5EF4-FFF2-40B4-BE49-F238E27FC236}">
                <a16:creationId xmlns:a16="http://schemas.microsoft.com/office/drawing/2014/main" id="{843CE4FF-B258-88BC-EF4F-22F1A232DE61}"/>
              </a:ext>
            </a:extLst>
          </p:cNvPr>
          <p:cNvPicPr>
            <a:picLocks noChangeAspect="1"/>
          </p:cNvPicPr>
          <p:nvPr/>
        </p:nvPicPr>
        <p:blipFill>
          <a:blip r:embed="rId4"/>
          <a:stretch>
            <a:fillRect/>
          </a:stretch>
        </p:blipFill>
        <p:spPr>
          <a:xfrm>
            <a:off x="6591530" y="4149443"/>
            <a:ext cx="814294" cy="1489357"/>
          </a:xfrm>
          <a:prstGeom prst="rect">
            <a:avLst/>
          </a:prstGeom>
        </p:spPr>
      </p:pic>
    </p:spTree>
    <p:extLst>
      <p:ext uri="{BB962C8B-B14F-4D97-AF65-F5344CB8AC3E}">
        <p14:creationId xmlns:p14="http://schemas.microsoft.com/office/powerpoint/2010/main" val="3000825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C6680-6289-3664-4521-B69850421BB1}"/>
              </a:ext>
            </a:extLst>
          </p:cNvPr>
          <p:cNvSpPr>
            <a:spLocks noGrp="1"/>
          </p:cNvSpPr>
          <p:nvPr>
            <p:ph type="title"/>
          </p:nvPr>
        </p:nvSpPr>
        <p:spPr/>
        <p:txBody>
          <a:bodyPr/>
          <a:lstStyle/>
          <a:p>
            <a:r>
              <a:rPr lang="en-US" dirty="0"/>
              <a:t>IDEAS</a:t>
            </a:r>
          </a:p>
        </p:txBody>
      </p:sp>
      <p:pic>
        <p:nvPicPr>
          <p:cNvPr id="6" name="Picture 5">
            <a:extLst>
              <a:ext uri="{FF2B5EF4-FFF2-40B4-BE49-F238E27FC236}">
                <a16:creationId xmlns:a16="http://schemas.microsoft.com/office/drawing/2014/main" id="{5E7232B3-D8CB-3115-8C47-EAE83F5B495C}"/>
              </a:ext>
            </a:extLst>
          </p:cNvPr>
          <p:cNvPicPr>
            <a:picLocks noChangeAspect="1"/>
          </p:cNvPicPr>
          <p:nvPr/>
        </p:nvPicPr>
        <p:blipFill>
          <a:blip r:embed="rId2"/>
          <a:stretch>
            <a:fillRect/>
          </a:stretch>
        </p:blipFill>
        <p:spPr>
          <a:xfrm>
            <a:off x="152400" y="144868"/>
            <a:ext cx="3071126" cy="2796782"/>
          </a:xfrm>
          <a:prstGeom prst="rect">
            <a:avLst/>
          </a:prstGeom>
        </p:spPr>
      </p:pic>
      <p:pic>
        <p:nvPicPr>
          <p:cNvPr id="3074" name="Picture 2">
            <a:extLst>
              <a:ext uri="{FF2B5EF4-FFF2-40B4-BE49-F238E27FC236}">
                <a16:creationId xmlns:a16="http://schemas.microsoft.com/office/drawing/2014/main" id="{44504670-9A27-C2F3-1D0E-1D5242162F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7822" y="1746528"/>
            <a:ext cx="516255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B8520986-CFE8-1A04-8E64-89999A6F87A1}"/>
              </a:ext>
            </a:extLst>
          </p:cNvPr>
          <p:cNvPicPr>
            <a:picLocks noChangeAspect="1"/>
          </p:cNvPicPr>
          <p:nvPr/>
        </p:nvPicPr>
        <p:blipFill>
          <a:blip r:embed="rId4"/>
          <a:stretch>
            <a:fillRect/>
          </a:stretch>
        </p:blipFill>
        <p:spPr>
          <a:xfrm>
            <a:off x="6197773" y="4922408"/>
            <a:ext cx="2793827" cy="1790724"/>
          </a:xfrm>
          <a:prstGeom prst="rect">
            <a:avLst/>
          </a:prstGeom>
        </p:spPr>
      </p:pic>
      <p:pic>
        <p:nvPicPr>
          <p:cNvPr id="13" name="Picture 12">
            <a:extLst>
              <a:ext uri="{FF2B5EF4-FFF2-40B4-BE49-F238E27FC236}">
                <a16:creationId xmlns:a16="http://schemas.microsoft.com/office/drawing/2014/main" id="{C807413F-B793-1D6F-FB88-733DD59F79EF}"/>
              </a:ext>
            </a:extLst>
          </p:cNvPr>
          <p:cNvPicPr>
            <a:picLocks noChangeAspect="1"/>
          </p:cNvPicPr>
          <p:nvPr/>
        </p:nvPicPr>
        <p:blipFill>
          <a:blip r:embed="rId5"/>
          <a:stretch>
            <a:fillRect/>
          </a:stretch>
        </p:blipFill>
        <p:spPr>
          <a:xfrm>
            <a:off x="987096" y="4550740"/>
            <a:ext cx="1732600" cy="2162392"/>
          </a:xfrm>
          <a:prstGeom prst="rect">
            <a:avLst/>
          </a:prstGeom>
        </p:spPr>
      </p:pic>
      <p:pic>
        <p:nvPicPr>
          <p:cNvPr id="15" name="Picture 14">
            <a:extLst>
              <a:ext uri="{FF2B5EF4-FFF2-40B4-BE49-F238E27FC236}">
                <a16:creationId xmlns:a16="http://schemas.microsoft.com/office/drawing/2014/main" id="{4F2EBAD3-B5A2-6151-3DAD-955D8B632352}"/>
              </a:ext>
            </a:extLst>
          </p:cNvPr>
          <p:cNvPicPr>
            <a:picLocks noChangeAspect="1"/>
          </p:cNvPicPr>
          <p:nvPr/>
        </p:nvPicPr>
        <p:blipFill>
          <a:blip r:embed="rId6"/>
          <a:stretch>
            <a:fillRect/>
          </a:stretch>
        </p:blipFill>
        <p:spPr>
          <a:xfrm>
            <a:off x="152400" y="2667995"/>
            <a:ext cx="1082134" cy="2583404"/>
          </a:xfrm>
          <a:prstGeom prst="rect">
            <a:avLst/>
          </a:prstGeom>
        </p:spPr>
      </p:pic>
      <p:pic>
        <p:nvPicPr>
          <p:cNvPr id="17" name="Picture 16">
            <a:extLst>
              <a:ext uri="{FF2B5EF4-FFF2-40B4-BE49-F238E27FC236}">
                <a16:creationId xmlns:a16="http://schemas.microsoft.com/office/drawing/2014/main" id="{8B0E1F7E-5F8B-9B02-7A7F-E30C3F7BA4FB}"/>
              </a:ext>
            </a:extLst>
          </p:cNvPr>
          <p:cNvPicPr>
            <a:picLocks noChangeAspect="1"/>
          </p:cNvPicPr>
          <p:nvPr/>
        </p:nvPicPr>
        <p:blipFill>
          <a:blip r:embed="rId7"/>
          <a:stretch>
            <a:fillRect/>
          </a:stretch>
        </p:blipFill>
        <p:spPr>
          <a:xfrm rot="16200000">
            <a:off x="3654475" y="4652644"/>
            <a:ext cx="1509029" cy="2611945"/>
          </a:xfrm>
          <a:prstGeom prst="rect">
            <a:avLst/>
          </a:prstGeom>
        </p:spPr>
      </p:pic>
      <p:pic>
        <p:nvPicPr>
          <p:cNvPr id="8" name="Picture 7">
            <a:extLst>
              <a:ext uri="{FF2B5EF4-FFF2-40B4-BE49-F238E27FC236}">
                <a16:creationId xmlns:a16="http://schemas.microsoft.com/office/drawing/2014/main" id="{FBF7A768-0D76-56E6-BD0F-D77CD4D401E3}"/>
              </a:ext>
            </a:extLst>
          </p:cNvPr>
          <p:cNvPicPr>
            <a:picLocks noChangeAspect="1"/>
          </p:cNvPicPr>
          <p:nvPr/>
        </p:nvPicPr>
        <p:blipFill>
          <a:blip r:embed="rId8"/>
          <a:stretch>
            <a:fillRect/>
          </a:stretch>
        </p:blipFill>
        <p:spPr>
          <a:xfrm>
            <a:off x="6342185" y="0"/>
            <a:ext cx="2649415" cy="2320441"/>
          </a:xfrm>
          <a:prstGeom prst="rect">
            <a:avLst/>
          </a:prstGeom>
        </p:spPr>
      </p:pic>
    </p:spTree>
    <p:extLst>
      <p:ext uri="{BB962C8B-B14F-4D97-AF65-F5344CB8AC3E}">
        <p14:creationId xmlns:p14="http://schemas.microsoft.com/office/powerpoint/2010/main" val="4232134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12C4A-1B90-6FA7-2057-0D21DEC1196F}"/>
              </a:ext>
            </a:extLst>
          </p:cNvPr>
          <p:cNvSpPr>
            <a:spLocks noGrp="1"/>
          </p:cNvSpPr>
          <p:nvPr>
            <p:ph type="title"/>
          </p:nvPr>
        </p:nvSpPr>
        <p:spPr/>
        <p:txBody>
          <a:bodyPr/>
          <a:lstStyle/>
          <a:p>
            <a:r>
              <a:rPr lang="en-US" dirty="0"/>
              <a:t>More Ideas</a:t>
            </a:r>
          </a:p>
        </p:txBody>
      </p:sp>
      <p:pic>
        <p:nvPicPr>
          <p:cNvPr id="4098" name="Picture 2">
            <a:extLst>
              <a:ext uri="{FF2B5EF4-FFF2-40B4-BE49-F238E27FC236}">
                <a16:creationId xmlns:a16="http://schemas.microsoft.com/office/drawing/2014/main" id="{4D123404-9E5E-9BF4-7935-929B2DCDB1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473" y="1699846"/>
            <a:ext cx="2036683" cy="45259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DC6AFEB-67C2-9CBF-1C63-0DFF89E4668D}"/>
              </a:ext>
            </a:extLst>
          </p:cNvPr>
          <p:cNvPicPr>
            <a:picLocks noChangeAspect="1"/>
          </p:cNvPicPr>
          <p:nvPr/>
        </p:nvPicPr>
        <p:blipFill>
          <a:blip r:embed="rId3"/>
          <a:stretch>
            <a:fillRect/>
          </a:stretch>
        </p:blipFill>
        <p:spPr>
          <a:xfrm>
            <a:off x="2542036" y="1699846"/>
            <a:ext cx="2606266" cy="2453853"/>
          </a:xfrm>
          <a:prstGeom prst="rect">
            <a:avLst/>
          </a:prstGeom>
        </p:spPr>
      </p:pic>
      <p:pic>
        <p:nvPicPr>
          <p:cNvPr id="7" name="Picture 6">
            <a:extLst>
              <a:ext uri="{FF2B5EF4-FFF2-40B4-BE49-F238E27FC236}">
                <a16:creationId xmlns:a16="http://schemas.microsoft.com/office/drawing/2014/main" id="{C195E334-69CD-DFE8-FEC3-5C131710347C}"/>
              </a:ext>
            </a:extLst>
          </p:cNvPr>
          <p:cNvPicPr>
            <a:picLocks noChangeAspect="1"/>
          </p:cNvPicPr>
          <p:nvPr/>
        </p:nvPicPr>
        <p:blipFill>
          <a:blip r:embed="rId4"/>
          <a:stretch>
            <a:fillRect/>
          </a:stretch>
        </p:blipFill>
        <p:spPr>
          <a:xfrm>
            <a:off x="6914490" y="1691489"/>
            <a:ext cx="1668925" cy="3475021"/>
          </a:xfrm>
          <a:prstGeom prst="rect">
            <a:avLst/>
          </a:prstGeom>
        </p:spPr>
      </p:pic>
      <p:pic>
        <p:nvPicPr>
          <p:cNvPr id="9" name="Picture 8">
            <a:extLst>
              <a:ext uri="{FF2B5EF4-FFF2-40B4-BE49-F238E27FC236}">
                <a16:creationId xmlns:a16="http://schemas.microsoft.com/office/drawing/2014/main" id="{7A70F08E-1D8B-7148-36CE-432ADE938FC6}"/>
              </a:ext>
            </a:extLst>
          </p:cNvPr>
          <p:cNvPicPr>
            <a:picLocks noChangeAspect="1"/>
          </p:cNvPicPr>
          <p:nvPr/>
        </p:nvPicPr>
        <p:blipFill>
          <a:blip r:embed="rId5"/>
          <a:stretch>
            <a:fillRect/>
          </a:stretch>
        </p:blipFill>
        <p:spPr>
          <a:xfrm>
            <a:off x="2542036" y="4435907"/>
            <a:ext cx="1912786" cy="2354784"/>
          </a:xfrm>
          <a:prstGeom prst="rect">
            <a:avLst/>
          </a:prstGeom>
        </p:spPr>
      </p:pic>
      <p:pic>
        <p:nvPicPr>
          <p:cNvPr id="10" name="Picture 9">
            <a:extLst>
              <a:ext uri="{FF2B5EF4-FFF2-40B4-BE49-F238E27FC236}">
                <a16:creationId xmlns:a16="http://schemas.microsoft.com/office/drawing/2014/main" id="{63CD7F28-49AB-E21A-8C39-CA677A678240}"/>
              </a:ext>
            </a:extLst>
          </p:cNvPr>
          <p:cNvPicPr>
            <a:picLocks noChangeAspect="1"/>
          </p:cNvPicPr>
          <p:nvPr/>
        </p:nvPicPr>
        <p:blipFill>
          <a:blip r:embed="rId6"/>
          <a:stretch>
            <a:fillRect/>
          </a:stretch>
        </p:blipFill>
        <p:spPr>
          <a:xfrm>
            <a:off x="5307828" y="3768119"/>
            <a:ext cx="1606662" cy="2796782"/>
          </a:xfrm>
          <a:prstGeom prst="rect">
            <a:avLst/>
          </a:prstGeom>
        </p:spPr>
      </p:pic>
    </p:spTree>
    <p:extLst>
      <p:ext uri="{BB962C8B-B14F-4D97-AF65-F5344CB8AC3E}">
        <p14:creationId xmlns:p14="http://schemas.microsoft.com/office/powerpoint/2010/main" val="5132156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699" y="273050"/>
            <a:ext cx="8712201" cy="1162050"/>
          </a:xfrm>
        </p:spPr>
        <p:style>
          <a:lnRef idx="2">
            <a:schemeClr val="accent3">
              <a:shade val="50000"/>
            </a:schemeClr>
          </a:lnRef>
          <a:fillRef idx="1">
            <a:schemeClr val="accent3"/>
          </a:fillRef>
          <a:effectRef idx="0">
            <a:schemeClr val="accent3"/>
          </a:effectRef>
          <a:fontRef idx="minor">
            <a:schemeClr val="lt1"/>
          </a:fontRef>
        </p:style>
        <p:txBody>
          <a:bodyPr>
            <a:noAutofit/>
          </a:bodyPr>
          <a:lstStyle/>
          <a:p>
            <a:pPr algn="ctr"/>
            <a:r>
              <a:rPr lang="en-US" sz="6000" dirty="0"/>
              <a:t>Docent Info</a:t>
            </a:r>
          </a:p>
        </p:txBody>
      </p:sp>
      <p:sp>
        <p:nvSpPr>
          <p:cNvPr id="4" name="Text Placeholder 3"/>
          <p:cNvSpPr>
            <a:spLocks noGrp="1"/>
          </p:cNvSpPr>
          <p:nvPr>
            <p:ph type="body" sz="half" idx="2"/>
          </p:nvPr>
        </p:nvSpPr>
        <p:spPr>
          <a:xfrm>
            <a:off x="762000" y="1581150"/>
            <a:ext cx="7631723" cy="5003800"/>
          </a:xfrm>
        </p:spPr>
        <p:txBody>
          <a:bodyPr>
            <a:normAutofit fontScale="40000" lnSpcReduction="20000"/>
          </a:bodyPr>
          <a:lstStyle/>
          <a:p>
            <a:r>
              <a:rPr lang="en-US" sz="5400" dirty="0">
                <a:solidFill>
                  <a:srgbClr val="FF0000"/>
                </a:solidFill>
              </a:rPr>
              <a:t>Dust </a:t>
            </a:r>
          </a:p>
          <a:p>
            <a:r>
              <a:rPr lang="en-US" sz="5400" dirty="0"/>
              <a:t>After firing, kiln shelf paper turns to dust.  The dust can be harmful over time if inhaled. To make cleaning easier, you can layer new kiln paper over the used paper a couple times.  After about 2-3 firings (or layers of kiln paper) carefully remove the shelf and hold over a bucket of water.  Using a very wet sponge, sweep the dust that used to be the kiln paper into the bucket of water.  Soaking the whole shelf so no dust is allowed to get airborne.  Do not use a vacuum, as it still kicks the dust around the room. Then wash any remaining dust off the projects with tepid water. </a:t>
            </a:r>
            <a:r>
              <a:rPr lang="en-US" sz="5400" dirty="0">
                <a:solidFill>
                  <a:srgbClr val="FF0000"/>
                </a:solidFill>
              </a:rPr>
              <a:t>Wear a small-particle dust mask when working around the dust.</a:t>
            </a:r>
          </a:p>
          <a:p>
            <a:endParaRPr lang="en-US" sz="5400" dirty="0">
              <a:solidFill>
                <a:srgbClr val="FF0000"/>
              </a:solidFill>
            </a:endParaRPr>
          </a:p>
          <a:p>
            <a:r>
              <a:rPr lang="en-US" sz="4200" dirty="0"/>
              <a:t>To empty the bucket, pour the water down the drain, but don’t let the sludge go down the drain.  Pour the remaining kiln paper sludge into a plastic bag lined trash can.</a:t>
            </a:r>
          </a:p>
        </p:txBody>
      </p:sp>
    </p:spTree>
    <p:extLst>
      <p:ext uri="{BB962C8B-B14F-4D97-AF65-F5344CB8AC3E}">
        <p14:creationId xmlns:p14="http://schemas.microsoft.com/office/powerpoint/2010/main" val="218486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118B5-9B50-5E49-AC63-9B757AB8D24F}"/>
              </a:ext>
            </a:extLst>
          </p:cNvPr>
          <p:cNvSpPr>
            <a:spLocks noGrp="1"/>
          </p:cNvSpPr>
          <p:nvPr>
            <p:ph type="title"/>
          </p:nvPr>
        </p:nvSpPr>
        <p:spPr>
          <a:xfrm>
            <a:off x="360759" y="3752849"/>
            <a:ext cx="2468166" cy="2452687"/>
          </a:xfrm>
        </p:spPr>
        <p:txBody>
          <a:bodyPr anchor="ctr">
            <a:normAutofit/>
          </a:bodyPr>
          <a:lstStyle/>
          <a:p>
            <a:r>
              <a:rPr lang="en-US" sz="3100"/>
              <a:t>Class Setup</a:t>
            </a:r>
          </a:p>
        </p:txBody>
      </p:sp>
      <p:pic>
        <p:nvPicPr>
          <p:cNvPr id="5" name="Picture 4">
            <a:extLst>
              <a:ext uri="{FF2B5EF4-FFF2-40B4-BE49-F238E27FC236}">
                <a16:creationId xmlns:a16="http://schemas.microsoft.com/office/drawing/2014/main" id="{0AB60615-E8E3-76AE-81AB-DAADD26B39F1}"/>
              </a:ext>
            </a:extLst>
          </p:cNvPr>
          <p:cNvPicPr>
            <a:picLocks noChangeAspect="1"/>
          </p:cNvPicPr>
          <p:nvPr/>
        </p:nvPicPr>
        <p:blipFill rotWithShape="1">
          <a:blip r:embed="rId3"/>
          <a:srcRect t="4725" b="9844"/>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8BA3BDD0-02B4-CA62-1FF4-8A4C346473D2}"/>
              </a:ext>
            </a:extLst>
          </p:cNvPr>
          <p:cNvSpPr>
            <a:spLocks noGrp="1"/>
          </p:cNvSpPr>
          <p:nvPr>
            <p:ph idx="1"/>
          </p:nvPr>
        </p:nvSpPr>
        <p:spPr>
          <a:xfrm>
            <a:off x="3167986" y="3752850"/>
            <a:ext cx="5614060" cy="2452687"/>
          </a:xfrm>
        </p:spPr>
        <p:txBody>
          <a:bodyPr anchor="ctr">
            <a:normAutofit fontScale="92500" lnSpcReduction="20000"/>
          </a:bodyPr>
          <a:lstStyle/>
          <a:p>
            <a:r>
              <a:rPr lang="en-US" sz="1600" dirty="0"/>
              <a:t>Buy the glass at least 30 days prior to using it. </a:t>
            </a:r>
          </a:p>
          <a:p>
            <a:r>
              <a:rPr lang="en-US" sz="1600" dirty="0"/>
              <a:t>Arrange a glass cutting party with your docent team.  Spend a couple hours over a couple days cutting all the glass into small geometric and organic shapes.  Long, short, triangle, square, skinny, wide, etc.</a:t>
            </a:r>
          </a:p>
          <a:p>
            <a:r>
              <a:rPr lang="en-US" sz="1600" dirty="0"/>
              <a:t>Store each color of cut glass in 5oz </a:t>
            </a:r>
            <a:r>
              <a:rPr lang="en-US" sz="1600" dirty="0" err="1"/>
              <a:t>ToGo</a:t>
            </a:r>
            <a:r>
              <a:rPr lang="en-US" sz="1600" dirty="0"/>
              <a:t> cups with lids.  </a:t>
            </a:r>
          </a:p>
          <a:p>
            <a:r>
              <a:rPr lang="en-US" sz="1600" dirty="0"/>
              <a:t>When setting up for class, pour the glass onto a sturdy paper plate, to allow the students to safely sort through the cut glass for the shapes they want.</a:t>
            </a:r>
          </a:p>
          <a:p>
            <a:r>
              <a:rPr lang="en-US" sz="1600" dirty="0"/>
              <a:t>Students use the plastic small white water cups to pick out their glass colors and carry back to their seat.  </a:t>
            </a:r>
          </a:p>
          <a:p>
            <a:endParaRPr lang="en-US" sz="1600" dirty="0"/>
          </a:p>
        </p:txBody>
      </p:sp>
    </p:spTree>
    <p:extLst>
      <p:ext uri="{BB962C8B-B14F-4D97-AF65-F5344CB8AC3E}">
        <p14:creationId xmlns:p14="http://schemas.microsoft.com/office/powerpoint/2010/main" val="2463365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11449"/>
            <a:ext cx="3249230"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9D2CB9-3288-F822-13CE-60DF0F58B8C9}"/>
              </a:ext>
            </a:extLst>
          </p:cNvPr>
          <p:cNvSpPr>
            <a:spLocks noGrp="1"/>
          </p:cNvSpPr>
          <p:nvPr>
            <p:ph type="title"/>
          </p:nvPr>
        </p:nvSpPr>
        <p:spPr>
          <a:xfrm>
            <a:off x="557212" y="742951"/>
            <a:ext cx="2607469" cy="4962524"/>
          </a:xfrm>
        </p:spPr>
        <p:txBody>
          <a:bodyPr vert="horz" lIns="91440" tIns="45720" rIns="91440" bIns="45720" rtlCol="0" anchor="ctr">
            <a:normAutofit/>
          </a:bodyPr>
          <a:lstStyle/>
          <a:p>
            <a:pPr defTabSz="914400">
              <a:lnSpc>
                <a:spcPct val="90000"/>
              </a:lnSpc>
            </a:pPr>
            <a:r>
              <a:rPr lang="en-US" sz="3600" kern="1200">
                <a:solidFill>
                  <a:srgbClr val="FFFFFF"/>
                </a:solidFill>
                <a:latin typeface="+mj-lt"/>
                <a:ea typeface="+mj-ea"/>
                <a:cs typeface="+mj-cs"/>
              </a:rPr>
              <a:t>Giving the presentation in the hallway Pod</a:t>
            </a:r>
          </a:p>
        </p:txBody>
      </p:sp>
      <p:pic>
        <p:nvPicPr>
          <p:cNvPr id="5" name="Content Placeholder 4">
            <a:extLst>
              <a:ext uri="{FF2B5EF4-FFF2-40B4-BE49-F238E27FC236}">
                <a16:creationId xmlns:a16="http://schemas.microsoft.com/office/drawing/2014/main" id="{5C57FEAF-E7DB-C545-6B31-E1C3CCF8FFA5}"/>
              </a:ext>
            </a:extLst>
          </p:cNvPr>
          <p:cNvPicPr>
            <a:picLocks noGrp="1" noChangeAspect="1"/>
          </p:cNvPicPr>
          <p:nvPr>
            <p:ph idx="1"/>
          </p:nvPr>
        </p:nvPicPr>
        <p:blipFill>
          <a:blip r:embed="rId2"/>
          <a:stretch>
            <a:fillRect/>
          </a:stretch>
        </p:blipFill>
        <p:spPr>
          <a:xfrm>
            <a:off x="4683674" y="492573"/>
            <a:ext cx="3278543" cy="5880796"/>
          </a:xfrm>
          <a:prstGeom prst="rect">
            <a:avLst/>
          </a:prstGeom>
        </p:spPr>
      </p:pic>
    </p:spTree>
    <p:extLst>
      <p:ext uri="{BB962C8B-B14F-4D97-AF65-F5344CB8AC3E}">
        <p14:creationId xmlns:p14="http://schemas.microsoft.com/office/powerpoint/2010/main" val="1459010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11449"/>
            <a:ext cx="3249230"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3DF63CA-3FF6-4BD9-1F7D-257F13EF1F37}"/>
              </a:ext>
            </a:extLst>
          </p:cNvPr>
          <p:cNvPicPr>
            <a:picLocks noChangeAspect="1"/>
          </p:cNvPicPr>
          <p:nvPr/>
        </p:nvPicPr>
        <p:blipFill>
          <a:blip r:embed="rId2"/>
          <a:stretch>
            <a:fillRect/>
          </a:stretch>
        </p:blipFill>
        <p:spPr>
          <a:xfrm>
            <a:off x="3879850" y="492125"/>
            <a:ext cx="4883150" cy="2325688"/>
          </a:xfrm>
          <a:prstGeom prst="rect">
            <a:avLst/>
          </a:prstGeom>
        </p:spPr>
      </p:pic>
      <p:pic>
        <p:nvPicPr>
          <p:cNvPr id="5" name="Content Placeholder 4">
            <a:extLst>
              <a:ext uri="{FF2B5EF4-FFF2-40B4-BE49-F238E27FC236}">
                <a16:creationId xmlns:a16="http://schemas.microsoft.com/office/drawing/2014/main" id="{25EFDDD9-CCAB-05B2-FC40-9A5AAA1C8158}"/>
              </a:ext>
            </a:extLst>
          </p:cNvPr>
          <p:cNvPicPr>
            <a:picLocks noGrp="1" noChangeAspect="1"/>
          </p:cNvPicPr>
          <p:nvPr>
            <p:ph idx="1"/>
          </p:nvPr>
        </p:nvPicPr>
        <p:blipFill>
          <a:blip r:embed="rId3"/>
          <a:stretch>
            <a:fillRect/>
          </a:stretch>
        </p:blipFill>
        <p:spPr>
          <a:xfrm>
            <a:off x="3879850" y="2889250"/>
            <a:ext cx="4883150" cy="3482975"/>
          </a:xfrm>
        </p:spPr>
      </p:pic>
      <p:sp>
        <p:nvSpPr>
          <p:cNvPr id="2" name="Title 1">
            <a:extLst>
              <a:ext uri="{FF2B5EF4-FFF2-40B4-BE49-F238E27FC236}">
                <a16:creationId xmlns:a16="http://schemas.microsoft.com/office/drawing/2014/main" id="{90B8447C-DD83-1F5F-AC77-DB31D55BDBA2}"/>
              </a:ext>
            </a:extLst>
          </p:cNvPr>
          <p:cNvSpPr>
            <a:spLocks noGrp="1"/>
          </p:cNvSpPr>
          <p:nvPr>
            <p:ph type="title"/>
          </p:nvPr>
        </p:nvSpPr>
        <p:spPr>
          <a:xfrm>
            <a:off x="557212" y="742951"/>
            <a:ext cx="2607469" cy="2351941"/>
          </a:xfrm>
        </p:spPr>
        <p:txBody>
          <a:bodyPr vert="horz" lIns="91440" tIns="45720" rIns="91440" bIns="45720" rtlCol="0" anchor="ctr">
            <a:normAutofit fontScale="90000"/>
          </a:bodyPr>
          <a:lstStyle/>
          <a:p>
            <a:pPr marL="571500" indent="-571500" algn="l" defTabSz="914400">
              <a:lnSpc>
                <a:spcPct val="90000"/>
              </a:lnSpc>
              <a:buFont typeface="Arial" panose="020B0604020202020204" pitchFamily="34" charset="0"/>
              <a:buChar char="•"/>
            </a:pPr>
            <a:r>
              <a:rPr lang="en-US" sz="4200" kern="1200" dirty="0">
                <a:solidFill>
                  <a:srgbClr val="FFFFFF"/>
                </a:solidFill>
                <a:latin typeface="+mj-lt"/>
                <a:ea typeface="+mj-ea"/>
                <a:cs typeface="+mj-cs"/>
              </a:rPr>
              <a:t>Setting up the student tables:</a:t>
            </a:r>
            <a:br>
              <a:rPr lang="en-US" sz="4200" kern="1200" dirty="0">
                <a:solidFill>
                  <a:srgbClr val="FFFFFF"/>
                </a:solidFill>
                <a:latin typeface="+mj-lt"/>
                <a:ea typeface="+mj-ea"/>
                <a:cs typeface="+mj-cs"/>
              </a:rPr>
            </a:br>
            <a:endParaRPr lang="en-US" sz="4200" kern="1200" dirty="0">
              <a:solidFill>
                <a:srgbClr val="FFFFFF"/>
              </a:solidFill>
              <a:latin typeface="+mj-lt"/>
              <a:ea typeface="+mj-ea"/>
              <a:cs typeface="+mj-cs"/>
            </a:endParaRPr>
          </a:p>
        </p:txBody>
      </p:sp>
      <p:sp>
        <p:nvSpPr>
          <p:cNvPr id="8" name="TextBox 7">
            <a:extLst>
              <a:ext uri="{FF2B5EF4-FFF2-40B4-BE49-F238E27FC236}">
                <a16:creationId xmlns:a16="http://schemas.microsoft.com/office/drawing/2014/main" id="{1D7770D6-AD72-C4FE-8CDE-4BC43154C441}"/>
              </a:ext>
            </a:extLst>
          </p:cNvPr>
          <p:cNvSpPr txBox="1"/>
          <p:nvPr/>
        </p:nvSpPr>
        <p:spPr>
          <a:xfrm>
            <a:off x="381000" y="3259015"/>
            <a:ext cx="2889738" cy="2308324"/>
          </a:xfrm>
          <a:prstGeom prst="rect">
            <a:avLst/>
          </a:prstGeom>
          <a:noFill/>
        </p:spPr>
        <p:txBody>
          <a:bodyPr wrap="square" rtlCol="0">
            <a:spAutoFit/>
          </a:bodyPr>
          <a:lstStyle/>
          <a:p>
            <a:pPr marL="285750" indent="-285750">
              <a:buFont typeface="Arial" panose="020B0604020202020204" pitchFamily="34" charset="0"/>
              <a:buChar char="•"/>
            </a:pPr>
            <a:r>
              <a:rPr lang="en-US" sz="1800" kern="1200" dirty="0">
                <a:solidFill>
                  <a:srgbClr val="FFFFFF"/>
                </a:solidFill>
                <a:latin typeface="+mj-lt"/>
                <a:ea typeface="+mj-ea"/>
                <a:cs typeface="+mj-cs"/>
              </a:rPr>
              <a:t>1 paper plate/student</a:t>
            </a:r>
          </a:p>
          <a:p>
            <a:pPr marL="285750" indent="-285750">
              <a:buFont typeface="Arial" panose="020B0604020202020204" pitchFamily="34" charset="0"/>
              <a:buChar char="•"/>
            </a:pPr>
            <a:r>
              <a:rPr lang="en-US" sz="1800" kern="1200" dirty="0">
                <a:solidFill>
                  <a:srgbClr val="FFFFFF"/>
                </a:solidFill>
                <a:latin typeface="+mj-lt"/>
                <a:ea typeface="+mj-ea"/>
                <a:cs typeface="+mj-cs"/>
              </a:rPr>
              <a:t>2-3 bottles of hairspray in squeeze tubes/table</a:t>
            </a:r>
          </a:p>
          <a:p>
            <a:pPr marL="285750" indent="-285750">
              <a:buFont typeface="Arial" panose="020B0604020202020204" pitchFamily="34" charset="0"/>
              <a:buChar char="•"/>
            </a:pPr>
            <a:r>
              <a:rPr lang="en-US" sz="1800" kern="1200" dirty="0">
                <a:solidFill>
                  <a:srgbClr val="FFFFFF"/>
                </a:solidFill>
                <a:latin typeface="+mj-lt"/>
                <a:ea typeface="+mj-ea"/>
                <a:cs typeface="+mj-cs"/>
              </a:rPr>
              <a:t>1 plastic cup to transport glass/student</a:t>
            </a:r>
          </a:p>
          <a:p>
            <a:pPr marL="285750" indent="-285750">
              <a:buFont typeface="Arial" panose="020B0604020202020204" pitchFamily="34" charset="0"/>
              <a:buChar char="•"/>
            </a:pPr>
            <a:r>
              <a:rPr lang="en-US" sz="1800" kern="1200" dirty="0">
                <a:solidFill>
                  <a:srgbClr val="FFFFFF"/>
                </a:solidFill>
                <a:latin typeface="+mj-lt"/>
                <a:ea typeface="+mj-ea"/>
                <a:cs typeface="+mj-cs"/>
              </a:rPr>
              <a:t>1 clear glass base plate on top of a cut to fit kiln paper/student</a:t>
            </a:r>
            <a:endParaRPr lang="en-US" dirty="0"/>
          </a:p>
        </p:txBody>
      </p:sp>
    </p:spTree>
    <p:extLst>
      <p:ext uri="{BB962C8B-B14F-4D97-AF65-F5344CB8AC3E}">
        <p14:creationId xmlns:p14="http://schemas.microsoft.com/office/powerpoint/2010/main" val="2573009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05265DC-CF6B-4AE8-B3F3-2A7A16374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CC6F1B-7E39-D3F5-4510-0999671EEEF2}"/>
              </a:ext>
            </a:extLst>
          </p:cNvPr>
          <p:cNvSpPr>
            <a:spLocks noGrp="1"/>
          </p:cNvSpPr>
          <p:nvPr>
            <p:ph type="title"/>
          </p:nvPr>
        </p:nvSpPr>
        <p:spPr>
          <a:xfrm>
            <a:off x="628650" y="4100804"/>
            <a:ext cx="3293268" cy="1907884"/>
          </a:xfrm>
        </p:spPr>
        <p:txBody>
          <a:bodyPr vert="horz" lIns="91440" tIns="45720" rIns="91440" bIns="45720" rtlCol="0" anchor="t">
            <a:normAutofit fontScale="90000"/>
          </a:bodyPr>
          <a:lstStyle/>
          <a:p>
            <a:pPr defTabSz="914400">
              <a:lnSpc>
                <a:spcPct val="90000"/>
              </a:lnSpc>
            </a:pPr>
            <a:r>
              <a:rPr lang="en-US" sz="3200" dirty="0">
                <a:solidFill>
                  <a:schemeClr val="bg1"/>
                </a:solidFill>
              </a:rPr>
              <a:t>Use Paper plates to contain each student’s projects as they work on them.</a:t>
            </a:r>
          </a:p>
        </p:txBody>
      </p:sp>
      <p:pic>
        <p:nvPicPr>
          <p:cNvPr id="6" name="Content Placeholder 5">
            <a:extLst>
              <a:ext uri="{FF2B5EF4-FFF2-40B4-BE49-F238E27FC236}">
                <a16:creationId xmlns:a16="http://schemas.microsoft.com/office/drawing/2014/main" id="{C20D62EC-9132-3C35-ACCF-FF7B9CA44ED6}"/>
              </a:ext>
            </a:extLst>
          </p:cNvPr>
          <p:cNvPicPr>
            <a:picLocks noGrp="1" noChangeAspect="1"/>
          </p:cNvPicPr>
          <p:nvPr>
            <p:ph idx="1"/>
          </p:nvPr>
        </p:nvPicPr>
        <p:blipFill rotWithShape="1">
          <a:blip r:embed="rId2"/>
          <a:srcRect l="15603" r="9508" b="-2"/>
          <a:stretch/>
        </p:blipFill>
        <p:spPr>
          <a:xfrm>
            <a:off x="20" y="2"/>
            <a:ext cx="9143980" cy="3418853"/>
          </a:xfrm>
          <a:custGeom>
            <a:avLst/>
            <a:gdLst/>
            <a:ahLst/>
            <a:cxnLst/>
            <a:rect l="l" t="t" r="r" b="b"/>
            <a:pathLst>
              <a:path w="12192000" h="3418853">
                <a:moveTo>
                  <a:pt x="0" y="0"/>
                </a:moveTo>
                <a:lnTo>
                  <a:pt x="12192000" y="0"/>
                </a:lnTo>
                <a:lnTo>
                  <a:pt x="12192000" y="227978"/>
                </a:lnTo>
                <a:lnTo>
                  <a:pt x="12192000" y="2065168"/>
                </a:lnTo>
                <a:lnTo>
                  <a:pt x="12192000" y="3342653"/>
                </a:lnTo>
                <a:lnTo>
                  <a:pt x="9439275" y="3418853"/>
                </a:lnTo>
                <a:lnTo>
                  <a:pt x="5572127" y="3171203"/>
                </a:lnTo>
                <a:lnTo>
                  <a:pt x="0" y="3342653"/>
                </a:lnTo>
                <a:lnTo>
                  <a:pt x="0" y="2065168"/>
                </a:lnTo>
                <a:lnTo>
                  <a:pt x="0" y="227978"/>
                </a:lnTo>
                <a:close/>
              </a:path>
            </a:pathLst>
          </a:custGeom>
        </p:spPr>
      </p:pic>
      <p:grpSp>
        <p:nvGrpSpPr>
          <p:cNvPr id="13" name="Group 12">
            <a:extLst>
              <a:ext uri="{FF2B5EF4-FFF2-40B4-BE49-F238E27FC236}">
                <a16:creationId xmlns:a16="http://schemas.microsoft.com/office/drawing/2014/main" id="{37EA779C-87BF-454F-919D-A3DA98FD8A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59818"/>
            <a:ext cx="9144000" cy="757168"/>
            <a:chOff x="0" y="2959818"/>
            <a:chExt cx="12192000" cy="757168"/>
          </a:xfrm>
        </p:grpSpPr>
        <p:sp>
          <p:nvSpPr>
            <p:cNvPr id="14" name="Freeform: Shape 13">
              <a:extLst>
                <a:ext uri="{FF2B5EF4-FFF2-40B4-BE49-F238E27FC236}">
                  <a16:creationId xmlns:a16="http://schemas.microsoft.com/office/drawing/2014/main" id="{D8C2E702-9A3E-420B-81FC-693685CAF6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6AA40418-2F7D-4A2A-84C0-1A72B0307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ext Placeholder 3">
            <a:extLst>
              <a:ext uri="{FF2B5EF4-FFF2-40B4-BE49-F238E27FC236}">
                <a16:creationId xmlns:a16="http://schemas.microsoft.com/office/drawing/2014/main" id="{7303C81F-D80D-EA12-86C2-D71AF1EBCC72}"/>
              </a:ext>
            </a:extLst>
          </p:cNvPr>
          <p:cNvSpPr>
            <a:spLocks noGrp="1"/>
          </p:cNvSpPr>
          <p:nvPr>
            <p:ph type="body" sz="half" idx="2"/>
          </p:nvPr>
        </p:nvSpPr>
        <p:spPr>
          <a:xfrm>
            <a:off x="4248150" y="4197093"/>
            <a:ext cx="4269581" cy="1648849"/>
          </a:xfrm>
        </p:spPr>
        <p:txBody>
          <a:bodyPr vert="horz" lIns="91440" tIns="45720" rIns="91440" bIns="45720" rtlCol="0">
            <a:normAutofit/>
          </a:bodyPr>
          <a:lstStyle/>
          <a:p>
            <a:pPr indent="-228600" defTabSz="914400">
              <a:lnSpc>
                <a:spcPct val="90000"/>
              </a:lnSpc>
              <a:buFont typeface="Arial" panose="020B0604020202020204" pitchFamily="34" charset="0"/>
              <a:buChar char="•"/>
            </a:pPr>
            <a:r>
              <a:rPr lang="en-US" sz="1600">
                <a:solidFill>
                  <a:schemeClr val="bg1">
                    <a:alpha val="80000"/>
                  </a:schemeClr>
                </a:solidFill>
              </a:rPr>
              <a:t>After they are completed, go through the projects and sort them based on the firing temperature you will use for each project.  </a:t>
            </a:r>
          </a:p>
          <a:p>
            <a:pPr indent="-228600" defTabSz="914400">
              <a:lnSpc>
                <a:spcPct val="90000"/>
              </a:lnSpc>
              <a:buFont typeface="Arial" panose="020B0604020202020204" pitchFamily="34" charset="0"/>
              <a:buChar char="•"/>
            </a:pPr>
            <a:r>
              <a:rPr lang="en-US" sz="1600">
                <a:solidFill>
                  <a:schemeClr val="bg1">
                    <a:alpha val="80000"/>
                  </a:schemeClr>
                </a:solidFill>
              </a:rPr>
              <a:t>F – Full Fuse</a:t>
            </a:r>
          </a:p>
          <a:p>
            <a:pPr indent="-228600" defTabSz="914400">
              <a:lnSpc>
                <a:spcPct val="90000"/>
              </a:lnSpc>
              <a:buFont typeface="Arial" panose="020B0604020202020204" pitchFamily="34" charset="0"/>
              <a:buChar char="•"/>
            </a:pPr>
            <a:r>
              <a:rPr lang="en-US" sz="1600">
                <a:solidFill>
                  <a:schemeClr val="bg1">
                    <a:alpha val="80000"/>
                  </a:schemeClr>
                </a:solidFill>
              </a:rPr>
              <a:t>C – Contour Fuse</a:t>
            </a:r>
          </a:p>
          <a:p>
            <a:pPr indent="-228600" defTabSz="914400">
              <a:lnSpc>
                <a:spcPct val="90000"/>
              </a:lnSpc>
              <a:buFont typeface="Arial" panose="020B0604020202020204" pitchFamily="34" charset="0"/>
              <a:buChar char="•"/>
            </a:pPr>
            <a:r>
              <a:rPr lang="en-US" sz="1600">
                <a:solidFill>
                  <a:schemeClr val="bg1">
                    <a:alpha val="80000"/>
                  </a:schemeClr>
                </a:solidFill>
              </a:rPr>
              <a:t>T – Tack Fuse</a:t>
            </a:r>
          </a:p>
        </p:txBody>
      </p:sp>
    </p:spTree>
    <p:extLst>
      <p:ext uri="{BB962C8B-B14F-4D97-AF65-F5344CB8AC3E}">
        <p14:creationId xmlns:p14="http://schemas.microsoft.com/office/powerpoint/2010/main" val="2287713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988300" cy="1327150"/>
          </a:xfrm>
        </p:spPr>
        <p:style>
          <a:lnRef idx="2">
            <a:schemeClr val="accent3">
              <a:shade val="50000"/>
            </a:schemeClr>
          </a:lnRef>
          <a:fillRef idx="1">
            <a:schemeClr val="accent3"/>
          </a:fillRef>
          <a:effectRef idx="0">
            <a:schemeClr val="accent3"/>
          </a:effectRef>
          <a:fontRef idx="minor">
            <a:schemeClr val="lt1"/>
          </a:fontRef>
        </p:style>
        <p:txBody>
          <a:bodyPr>
            <a:noAutofit/>
          </a:bodyPr>
          <a:lstStyle/>
          <a:p>
            <a:pPr algn="ctr"/>
            <a:r>
              <a:rPr lang="en-US" sz="6000" dirty="0"/>
              <a:t>What is Glass Fusing</a:t>
            </a:r>
          </a:p>
        </p:txBody>
      </p:sp>
      <p:sp>
        <p:nvSpPr>
          <p:cNvPr id="4" name="Text Placeholder 3"/>
          <p:cNvSpPr>
            <a:spLocks noGrp="1"/>
          </p:cNvSpPr>
          <p:nvPr>
            <p:ph type="body" sz="half" idx="2"/>
          </p:nvPr>
        </p:nvSpPr>
        <p:spPr>
          <a:xfrm>
            <a:off x="457200" y="1928092"/>
            <a:ext cx="3008313" cy="4198071"/>
          </a:xfrm>
        </p:spPr>
        <p:txBody>
          <a:bodyPr>
            <a:normAutofit fontScale="62500" lnSpcReduction="20000"/>
          </a:bodyPr>
          <a:lstStyle/>
          <a:p>
            <a:endParaRPr lang="en-US" dirty="0"/>
          </a:p>
          <a:p>
            <a:pPr algn="ctr"/>
            <a:r>
              <a:rPr lang="en-US" sz="4400" dirty="0"/>
              <a:t>Glass Fusing is simply the process of stacking two or more layers of compatible glass together to make a design, then placing the stacked glass into your kiln, where it melts together.</a:t>
            </a:r>
            <a:endParaRPr lang="en-US" sz="3600" dirty="0"/>
          </a:p>
        </p:txBody>
      </p:sp>
      <p:pic>
        <p:nvPicPr>
          <p:cNvPr id="5" name="Picture 4">
            <a:extLst>
              <a:ext uri="{FF2B5EF4-FFF2-40B4-BE49-F238E27FC236}">
                <a16:creationId xmlns:a16="http://schemas.microsoft.com/office/drawing/2014/main" id="{C7D0E75D-6D8E-E9B6-E588-8DB7DA6DF002}"/>
              </a:ext>
            </a:extLst>
          </p:cNvPr>
          <p:cNvPicPr>
            <a:picLocks noChangeAspect="1"/>
          </p:cNvPicPr>
          <p:nvPr/>
        </p:nvPicPr>
        <p:blipFill>
          <a:blip r:embed="rId2"/>
          <a:stretch>
            <a:fillRect/>
          </a:stretch>
        </p:blipFill>
        <p:spPr>
          <a:xfrm>
            <a:off x="4244519" y="1870478"/>
            <a:ext cx="4442281" cy="4442281"/>
          </a:xfrm>
          <a:prstGeom prst="rect">
            <a:avLst/>
          </a:prstGeom>
        </p:spPr>
      </p:pic>
    </p:spTree>
    <p:extLst>
      <p:ext uri="{BB962C8B-B14F-4D97-AF65-F5344CB8AC3E}">
        <p14:creationId xmlns:p14="http://schemas.microsoft.com/office/powerpoint/2010/main" val="3294321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94BFCCA4-109C-4B21-816E-144FE75C3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95590F-D73C-C767-BE8C-1F2BC857360C}"/>
              </a:ext>
            </a:extLst>
          </p:cNvPr>
          <p:cNvSpPr>
            <a:spLocks noGrp="1"/>
          </p:cNvSpPr>
          <p:nvPr>
            <p:ph type="title"/>
          </p:nvPr>
        </p:nvSpPr>
        <p:spPr>
          <a:xfrm>
            <a:off x="473188" y="643465"/>
            <a:ext cx="2921519" cy="1846615"/>
          </a:xfrm>
        </p:spPr>
        <p:txBody>
          <a:bodyPr vert="horz" lIns="91440" tIns="45720" rIns="91440" bIns="45720" rtlCol="0" anchor="b">
            <a:normAutofit/>
          </a:bodyPr>
          <a:lstStyle/>
          <a:p>
            <a:pPr defTabSz="914400">
              <a:lnSpc>
                <a:spcPct val="90000"/>
              </a:lnSpc>
            </a:pPr>
            <a:r>
              <a:rPr lang="en-US" sz="2900" kern="1200">
                <a:latin typeface="+mj-lt"/>
                <a:ea typeface="+mj-ea"/>
                <a:cs typeface="+mj-cs"/>
              </a:rPr>
              <a:t>Fire the fused glass based on temperature, not by class/teacher</a:t>
            </a:r>
          </a:p>
        </p:txBody>
      </p:sp>
      <p:sp>
        <p:nvSpPr>
          <p:cNvPr id="58" name="sketch line">
            <a:extLst>
              <a:ext uri="{FF2B5EF4-FFF2-40B4-BE49-F238E27FC236}">
                <a16:creationId xmlns:a16="http://schemas.microsoft.com/office/drawing/2014/main" id="{0059B5C0-FEC8-4370-AF45-02E3AEF6F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659144"/>
            <a:ext cx="2674620" cy="18288"/>
          </a:xfrm>
          <a:custGeom>
            <a:avLst/>
            <a:gdLst>
              <a:gd name="connsiteX0" fmla="*/ 0 w 2674620"/>
              <a:gd name="connsiteY0" fmla="*/ 0 h 18288"/>
              <a:gd name="connsiteX1" fmla="*/ 641909 w 2674620"/>
              <a:gd name="connsiteY1" fmla="*/ 0 h 18288"/>
              <a:gd name="connsiteX2" fmla="*/ 1337310 w 2674620"/>
              <a:gd name="connsiteY2" fmla="*/ 0 h 18288"/>
              <a:gd name="connsiteX3" fmla="*/ 1979219 w 2674620"/>
              <a:gd name="connsiteY3" fmla="*/ 0 h 18288"/>
              <a:gd name="connsiteX4" fmla="*/ 2674620 w 2674620"/>
              <a:gd name="connsiteY4" fmla="*/ 0 h 18288"/>
              <a:gd name="connsiteX5" fmla="*/ 2674620 w 2674620"/>
              <a:gd name="connsiteY5" fmla="*/ 18288 h 18288"/>
              <a:gd name="connsiteX6" fmla="*/ 1952473 w 2674620"/>
              <a:gd name="connsiteY6" fmla="*/ 18288 h 18288"/>
              <a:gd name="connsiteX7" fmla="*/ 1257071 w 2674620"/>
              <a:gd name="connsiteY7" fmla="*/ 18288 h 18288"/>
              <a:gd name="connsiteX8" fmla="*/ 615163 w 2674620"/>
              <a:gd name="connsiteY8" fmla="*/ 18288 h 18288"/>
              <a:gd name="connsiteX9" fmla="*/ 0 w 2674620"/>
              <a:gd name="connsiteY9" fmla="*/ 18288 h 18288"/>
              <a:gd name="connsiteX10" fmla="*/ 0 w 2674620"/>
              <a:gd name="connsiteY10" fmla="*/ 0 h 18288"/>
              <a:gd name="connsiteX0" fmla="*/ 0 w 2674620"/>
              <a:gd name="connsiteY0" fmla="*/ 0 h 18288"/>
              <a:gd name="connsiteX1" fmla="*/ 668655 w 2674620"/>
              <a:gd name="connsiteY1" fmla="*/ 0 h 18288"/>
              <a:gd name="connsiteX2" fmla="*/ 1364056 w 2674620"/>
              <a:gd name="connsiteY2" fmla="*/ 0 h 18288"/>
              <a:gd name="connsiteX3" fmla="*/ 2005965 w 2674620"/>
              <a:gd name="connsiteY3" fmla="*/ 0 h 18288"/>
              <a:gd name="connsiteX4" fmla="*/ 2674620 w 2674620"/>
              <a:gd name="connsiteY4" fmla="*/ 0 h 18288"/>
              <a:gd name="connsiteX5" fmla="*/ 2674620 w 2674620"/>
              <a:gd name="connsiteY5" fmla="*/ 18288 h 18288"/>
              <a:gd name="connsiteX6" fmla="*/ 1979219 w 2674620"/>
              <a:gd name="connsiteY6" fmla="*/ 18288 h 18288"/>
              <a:gd name="connsiteX7" fmla="*/ 1364056 w 2674620"/>
              <a:gd name="connsiteY7" fmla="*/ 18288 h 18288"/>
              <a:gd name="connsiteX8" fmla="*/ 748894 w 2674620"/>
              <a:gd name="connsiteY8" fmla="*/ 18288 h 18288"/>
              <a:gd name="connsiteX9" fmla="*/ 0 w 2674620"/>
              <a:gd name="connsiteY9" fmla="*/ 18288 h 18288"/>
              <a:gd name="connsiteX10" fmla="*/ 0 w 267462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4620" h="18288" fill="none" extrusionOk="0">
                <a:moveTo>
                  <a:pt x="0" y="0"/>
                </a:moveTo>
                <a:cubicBezTo>
                  <a:pt x="244784" y="-59462"/>
                  <a:pt x="371059" y="-9567"/>
                  <a:pt x="641909" y="0"/>
                </a:cubicBezTo>
                <a:cubicBezTo>
                  <a:pt x="852702" y="-34394"/>
                  <a:pt x="1150197" y="-13026"/>
                  <a:pt x="1337310" y="0"/>
                </a:cubicBezTo>
                <a:cubicBezTo>
                  <a:pt x="1545002" y="462"/>
                  <a:pt x="1824883" y="-27411"/>
                  <a:pt x="1979219" y="0"/>
                </a:cubicBezTo>
                <a:cubicBezTo>
                  <a:pt x="2152005" y="-16441"/>
                  <a:pt x="2392100" y="-18994"/>
                  <a:pt x="2674620" y="0"/>
                </a:cubicBezTo>
                <a:cubicBezTo>
                  <a:pt x="2674339" y="6049"/>
                  <a:pt x="2675054" y="9680"/>
                  <a:pt x="2674620" y="18288"/>
                </a:cubicBezTo>
                <a:cubicBezTo>
                  <a:pt x="2423389" y="24148"/>
                  <a:pt x="2141968" y="-7936"/>
                  <a:pt x="1952473" y="18288"/>
                </a:cubicBezTo>
                <a:cubicBezTo>
                  <a:pt x="1780305" y="17626"/>
                  <a:pt x="1496173" y="19594"/>
                  <a:pt x="1257071" y="18288"/>
                </a:cubicBezTo>
                <a:cubicBezTo>
                  <a:pt x="1056953" y="-3384"/>
                  <a:pt x="901133" y="52866"/>
                  <a:pt x="615163" y="18288"/>
                </a:cubicBezTo>
                <a:cubicBezTo>
                  <a:pt x="349800" y="-20258"/>
                  <a:pt x="273215" y="4261"/>
                  <a:pt x="0" y="18288"/>
                </a:cubicBezTo>
                <a:cubicBezTo>
                  <a:pt x="114" y="10799"/>
                  <a:pt x="22" y="7235"/>
                  <a:pt x="0" y="0"/>
                </a:cubicBezTo>
                <a:close/>
              </a:path>
              <a:path w="2674620" h="18288" stroke="0" extrusionOk="0">
                <a:moveTo>
                  <a:pt x="0" y="0"/>
                </a:moveTo>
                <a:cubicBezTo>
                  <a:pt x="204439" y="-5824"/>
                  <a:pt x="392275" y="-30066"/>
                  <a:pt x="668655" y="0"/>
                </a:cubicBezTo>
                <a:cubicBezTo>
                  <a:pt x="957286" y="-376"/>
                  <a:pt x="1203158" y="45046"/>
                  <a:pt x="1364056" y="0"/>
                </a:cubicBezTo>
                <a:cubicBezTo>
                  <a:pt x="1550728" y="-8702"/>
                  <a:pt x="1671920" y="-3421"/>
                  <a:pt x="2005965" y="0"/>
                </a:cubicBezTo>
                <a:cubicBezTo>
                  <a:pt x="2322666" y="-135"/>
                  <a:pt x="2467652" y="-30677"/>
                  <a:pt x="2674620" y="0"/>
                </a:cubicBezTo>
                <a:cubicBezTo>
                  <a:pt x="2674455" y="7408"/>
                  <a:pt x="2674515" y="10716"/>
                  <a:pt x="2674620" y="18288"/>
                </a:cubicBezTo>
                <a:cubicBezTo>
                  <a:pt x="2371053" y="15470"/>
                  <a:pt x="2240924" y="26204"/>
                  <a:pt x="1979219" y="18288"/>
                </a:cubicBezTo>
                <a:cubicBezTo>
                  <a:pt x="1712405" y="9551"/>
                  <a:pt x="1538156" y="12622"/>
                  <a:pt x="1364056" y="18288"/>
                </a:cubicBezTo>
                <a:cubicBezTo>
                  <a:pt x="1249783" y="39943"/>
                  <a:pt x="985576" y="-5190"/>
                  <a:pt x="748894" y="18288"/>
                </a:cubicBezTo>
                <a:cubicBezTo>
                  <a:pt x="476497" y="7820"/>
                  <a:pt x="170842" y="20123"/>
                  <a:pt x="0" y="18288"/>
                </a:cubicBezTo>
                <a:cubicBezTo>
                  <a:pt x="-1620" y="12908"/>
                  <a:pt x="1024" y="6832"/>
                  <a:pt x="0" y="0"/>
                </a:cubicBezTo>
                <a:close/>
              </a:path>
              <a:path w="2674620" h="18288" fill="none" stroke="0" extrusionOk="0">
                <a:moveTo>
                  <a:pt x="0" y="0"/>
                </a:moveTo>
                <a:cubicBezTo>
                  <a:pt x="232099" y="-30512"/>
                  <a:pt x="411137" y="-34014"/>
                  <a:pt x="641909" y="0"/>
                </a:cubicBezTo>
                <a:cubicBezTo>
                  <a:pt x="859586" y="38119"/>
                  <a:pt x="1134207" y="4042"/>
                  <a:pt x="1337310" y="0"/>
                </a:cubicBezTo>
                <a:cubicBezTo>
                  <a:pt x="1567199" y="2223"/>
                  <a:pt x="1786850" y="8560"/>
                  <a:pt x="1979219" y="0"/>
                </a:cubicBezTo>
                <a:cubicBezTo>
                  <a:pt x="2153019" y="-5186"/>
                  <a:pt x="2360582" y="-4792"/>
                  <a:pt x="2674620" y="0"/>
                </a:cubicBezTo>
                <a:cubicBezTo>
                  <a:pt x="2674701" y="6251"/>
                  <a:pt x="2673798" y="9735"/>
                  <a:pt x="2674620" y="18288"/>
                </a:cubicBezTo>
                <a:cubicBezTo>
                  <a:pt x="2399111" y="61308"/>
                  <a:pt x="2147818" y="-25906"/>
                  <a:pt x="1952473" y="18288"/>
                </a:cubicBezTo>
                <a:cubicBezTo>
                  <a:pt x="1782364" y="48296"/>
                  <a:pt x="1427541" y="40602"/>
                  <a:pt x="1257071" y="18288"/>
                </a:cubicBezTo>
                <a:cubicBezTo>
                  <a:pt x="1035614" y="24244"/>
                  <a:pt x="862673" y="27626"/>
                  <a:pt x="615163" y="18288"/>
                </a:cubicBezTo>
                <a:cubicBezTo>
                  <a:pt x="345340" y="-22046"/>
                  <a:pt x="289158" y="22972"/>
                  <a:pt x="0" y="18288"/>
                </a:cubicBezTo>
                <a:cubicBezTo>
                  <a:pt x="1013" y="10844"/>
                  <a:pt x="-1097" y="783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448976505">
                  <a:custGeom>
                    <a:avLst/>
                    <a:gdLst>
                      <a:gd name="connsiteX0" fmla="*/ 0 w 2674620"/>
                      <a:gd name="connsiteY0" fmla="*/ 0 h 18288"/>
                      <a:gd name="connsiteX1" fmla="*/ 641909 w 2674620"/>
                      <a:gd name="connsiteY1" fmla="*/ 0 h 18288"/>
                      <a:gd name="connsiteX2" fmla="*/ 1337310 w 2674620"/>
                      <a:gd name="connsiteY2" fmla="*/ 0 h 18288"/>
                      <a:gd name="connsiteX3" fmla="*/ 1979219 w 2674620"/>
                      <a:gd name="connsiteY3" fmla="*/ 0 h 18288"/>
                      <a:gd name="connsiteX4" fmla="*/ 2674620 w 2674620"/>
                      <a:gd name="connsiteY4" fmla="*/ 0 h 18288"/>
                      <a:gd name="connsiteX5" fmla="*/ 2674620 w 2674620"/>
                      <a:gd name="connsiteY5" fmla="*/ 18288 h 18288"/>
                      <a:gd name="connsiteX6" fmla="*/ 1952473 w 2674620"/>
                      <a:gd name="connsiteY6" fmla="*/ 18288 h 18288"/>
                      <a:gd name="connsiteX7" fmla="*/ 1257071 w 2674620"/>
                      <a:gd name="connsiteY7" fmla="*/ 18288 h 18288"/>
                      <a:gd name="connsiteX8" fmla="*/ 615163 w 2674620"/>
                      <a:gd name="connsiteY8" fmla="*/ 18288 h 18288"/>
                      <a:gd name="connsiteX9" fmla="*/ 0 w 2674620"/>
                      <a:gd name="connsiteY9" fmla="*/ 18288 h 18288"/>
                      <a:gd name="connsiteX10" fmla="*/ 0 w 267462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4620" h="18288" fill="none" extrusionOk="0">
                        <a:moveTo>
                          <a:pt x="0" y="0"/>
                        </a:moveTo>
                        <a:cubicBezTo>
                          <a:pt x="223686" y="-27283"/>
                          <a:pt x="416037" y="8041"/>
                          <a:pt x="641909" y="0"/>
                        </a:cubicBezTo>
                        <a:cubicBezTo>
                          <a:pt x="867781" y="-8041"/>
                          <a:pt x="1125885" y="15252"/>
                          <a:pt x="1337310" y="0"/>
                        </a:cubicBezTo>
                        <a:cubicBezTo>
                          <a:pt x="1548735" y="-15252"/>
                          <a:pt x="1809020" y="-2338"/>
                          <a:pt x="1979219" y="0"/>
                        </a:cubicBezTo>
                        <a:cubicBezTo>
                          <a:pt x="2149418" y="2338"/>
                          <a:pt x="2403746" y="-23101"/>
                          <a:pt x="2674620" y="0"/>
                        </a:cubicBezTo>
                        <a:cubicBezTo>
                          <a:pt x="2674874" y="6173"/>
                          <a:pt x="2674321" y="9417"/>
                          <a:pt x="2674620" y="18288"/>
                        </a:cubicBezTo>
                        <a:cubicBezTo>
                          <a:pt x="2384204" y="39407"/>
                          <a:pt x="2124794" y="9377"/>
                          <a:pt x="1952473" y="18288"/>
                        </a:cubicBezTo>
                        <a:cubicBezTo>
                          <a:pt x="1780152" y="27199"/>
                          <a:pt x="1469502" y="9163"/>
                          <a:pt x="1257071" y="18288"/>
                        </a:cubicBezTo>
                        <a:cubicBezTo>
                          <a:pt x="1044640" y="27413"/>
                          <a:pt x="886842" y="49997"/>
                          <a:pt x="615163" y="18288"/>
                        </a:cubicBezTo>
                        <a:cubicBezTo>
                          <a:pt x="343484" y="-13421"/>
                          <a:pt x="280198" y="10146"/>
                          <a:pt x="0" y="18288"/>
                        </a:cubicBezTo>
                        <a:cubicBezTo>
                          <a:pt x="569" y="10806"/>
                          <a:pt x="-314" y="7671"/>
                          <a:pt x="0" y="0"/>
                        </a:cubicBezTo>
                        <a:close/>
                      </a:path>
                      <a:path w="2674620" h="18288" stroke="0" extrusionOk="0">
                        <a:moveTo>
                          <a:pt x="0" y="0"/>
                        </a:moveTo>
                        <a:cubicBezTo>
                          <a:pt x="231855" y="-1293"/>
                          <a:pt x="402066" y="-28662"/>
                          <a:pt x="668655" y="0"/>
                        </a:cubicBezTo>
                        <a:cubicBezTo>
                          <a:pt x="935244" y="28662"/>
                          <a:pt x="1178759" y="24409"/>
                          <a:pt x="1364056" y="0"/>
                        </a:cubicBezTo>
                        <a:cubicBezTo>
                          <a:pt x="1549353" y="-24409"/>
                          <a:pt x="1706883" y="-9273"/>
                          <a:pt x="2005965" y="0"/>
                        </a:cubicBezTo>
                        <a:cubicBezTo>
                          <a:pt x="2305047" y="9273"/>
                          <a:pt x="2446507" y="-22114"/>
                          <a:pt x="2674620" y="0"/>
                        </a:cubicBezTo>
                        <a:cubicBezTo>
                          <a:pt x="2674290" y="6753"/>
                          <a:pt x="2674363" y="10653"/>
                          <a:pt x="2674620" y="18288"/>
                        </a:cubicBezTo>
                        <a:cubicBezTo>
                          <a:pt x="2376619" y="8269"/>
                          <a:pt x="2249009" y="47455"/>
                          <a:pt x="1979219" y="18288"/>
                        </a:cubicBezTo>
                        <a:cubicBezTo>
                          <a:pt x="1709429" y="-10879"/>
                          <a:pt x="1513733" y="36040"/>
                          <a:pt x="1364056" y="18288"/>
                        </a:cubicBezTo>
                        <a:cubicBezTo>
                          <a:pt x="1214379" y="536"/>
                          <a:pt x="982991" y="18989"/>
                          <a:pt x="748894" y="18288"/>
                        </a:cubicBezTo>
                        <a:cubicBezTo>
                          <a:pt x="514797" y="17587"/>
                          <a:pt x="177151" y="-5811"/>
                          <a:pt x="0" y="18288"/>
                        </a:cubicBezTo>
                        <a:cubicBezTo>
                          <a:pt x="-751" y="13461"/>
                          <a:pt x="911" y="748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0BB2B6C6-FFB6-0A10-D54D-8612EA8973A6}"/>
              </a:ext>
            </a:extLst>
          </p:cNvPr>
          <p:cNvSpPr>
            <a:spLocks noGrp="1"/>
          </p:cNvSpPr>
          <p:nvPr>
            <p:ph idx="1"/>
          </p:nvPr>
        </p:nvSpPr>
        <p:spPr>
          <a:xfrm>
            <a:off x="473202" y="2807167"/>
            <a:ext cx="2921641" cy="3386399"/>
          </a:xfrm>
        </p:spPr>
        <p:txBody>
          <a:bodyPr vert="horz" lIns="91440" tIns="45720" rIns="91440" bIns="45720" rtlCol="0">
            <a:normAutofit/>
          </a:bodyPr>
          <a:lstStyle/>
          <a:p>
            <a:pPr indent="-228600" defTabSz="914400">
              <a:spcAft>
                <a:spcPts val="600"/>
              </a:spcAft>
              <a:buFont typeface="Arial" panose="020B0604020202020204" pitchFamily="34" charset="0"/>
              <a:buChar char="•"/>
            </a:pPr>
            <a:r>
              <a:rPr lang="en-US" sz="1900"/>
              <a:t>Use a copy paper box lid as your class tray.  When pulling out the glass projects from the kiln, place the label on each project and put it into the correct classroom teacher’s box.</a:t>
            </a:r>
          </a:p>
          <a:p>
            <a:pPr indent="-228600" defTabSz="914400">
              <a:spcAft>
                <a:spcPts val="600"/>
              </a:spcAft>
              <a:buFont typeface="Arial" panose="020B0604020202020204" pitchFamily="34" charset="0"/>
              <a:buChar char="•"/>
            </a:pPr>
            <a:endParaRPr lang="en-US" sz="1900"/>
          </a:p>
        </p:txBody>
      </p:sp>
      <p:pic>
        <p:nvPicPr>
          <p:cNvPr id="12" name="Picture 11">
            <a:extLst>
              <a:ext uri="{FF2B5EF4-FFF2-40B4-BE49-F238E27FC236}">
                <a16:creationId xmlns:a16="http://schemas.microsoft.com/office/drawing/2014/main" id="{C2ED8B0C-911D-F480-3072-30FB0DE7DB8F}"/>
              </a:ext>
            </a:extLst>
          </p:cNvPr>
          <p:cNvPicPr>
            <a:picLocks noChangeAspect="1"/>
          </p:cNvPicPr>
          <p:nvPr/>
        </p:nvPicPr>
        <p:blipFill rotWithShape="1">
          <a:blip r:embed="rId2"/>
          <a:srcRect l="7055" r="10462"/>
          <a:stretch/>
        </p:blipFill>
        <p:spPr>
          <a:xfrm>
            <a:off x="3836623" y="164591"/>
            <a:ext cx="1768763" cy="4376323"/>
          </a:xfrm>
          <a:prstGeom prst="rect">
            <a:avLst/>
          </a:prstGeom>
        </p:spPr>
      </p:pic>
      <p:pic>
        <p:nvPicPr>
          <p:cNvPr id="18" name="Picture 17">
            <a:extLst>
              <a:ext uri="{FF2B5EF4-FFF2-40B4-BE49-F238E27FC236}">
                <a16:creationId xmlns:a16="http://schemas.microsoft.com/office/drawing/2014/main" id="{FCBBC164-810C-14B8-C2F7-DED09DAF4082}"/>
              </a:ext>
            </a:extLst>
          </p:cNvPr>
          <p:cNvPicPr>
            <a:picLocks noChangeAspect="1"/>
          </p:cNvPicPr>
          <p:nvPr/>
        </p:nvPicPr>
        <p:blipFill>
          <a:blip r:embed="rId3"/>
          <a:stretch>
            <a:fillRect/>
          </a:stretch>
        </p:blipFill>
        <p:spPr>
          <a:xfrm rot="10800000">
            <a:off x="5605385" y="598624"/>
            <a:ext cx="3533667" cy="2208541"/>
          </a:xfrm>
          <a:prstGeom prst="rect">
            <a:avLst/>
          </a:prstGeom>
        </p:spPr>
      </p:pic>
      <p:pic>
        <p:nvPicPr>
          <p:cNvPr id="16" name="Picture 15">
            <a:extLst>
              <a:ext uri="{FF2B5EF4-FFF2-40B4-BE49-F238E27FC236}">
                <a16:creationId xmlns:a16="http://schemas.microsoft.com/office/drawing/2014/main" id="{290DE1C6-3F64-1310-C3D4-3FCBA4A4B698}"/>
              </a:ext>
            </a:extLst>
          </p:cNvPr>
          <p:cNvPicPr>
            <a:picLocks noChangeAspect="1"/>
          </p:cNvPicPr>
          <p:nvPr/>
        </p:nvPicPr>
        <p:blipFill>
          <a:blip r:embed="rId4"/>
          <a:stretch>
            <a:fillRect/>
          </a:stretch>
        </p:blipFill>
        <p:spPr>
          <a:xfrm rot="10800000">
            <a:off x="3280248" y="4556051"/>
            <a:ext cx="3007081" cy="1954602"/>
          </a:xfrm>
          <a:prstGeom prst="rect">
            <a:avLst/>
          </a:prstGeom>
        </p:spPr>
      </p:pic>
      <p:pic>
        <p:nvPicPr>
          <p:cNvPr id="8" name="Picture 7">
            <a:extLst>
              <a:ext uri="{FF2B5EF4-FFF2-40B4-BE49-F238E27FC236}">
                <a16:creationId xmlns:a16="http://schemas.microsoft.com/office/drawing/2014/main" id="{EF4122FA-40A7-D2C6-4CA0-56E4D18051D2}"/>
              </a:ext>
            </a:extLst>
          </p:cNvPr>
          <p:cNvPicPr>
            <a:picLocks noChangeAspect="1"/>
          </p:cNvPicPr>
          <p:nvPr/>
        </p:nvPicPr>
        <p:blipFill rotWithShape="1">
          <a:blip r:embed="rId5"/>
          <a:srcRect l="14483" r="27434"/>
          <a:stretch/>
        </p:blipFill>
        <p:spPr>
          <a:xfrm>
            <a:off x="6969272" y="2971759"/>
            <a:ext cx="1272499" cy="3221807"/>
          </a:xfrm>
          <a:prstGeom prst="rect">
            <a:avLst/>
          </a:prstGeom>
        </p:spPr>
      </p:pic>
    </p:spTree>
    <p:extLst>
      <p:ext uri="{BB962C8B-B14F-4D97-AF65-F5344CB8AC3E}">
        <p14:creationId xmlns:p14="http://schemas.microsoft.com/office/powerpoint/2010/main" val="38555686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71C1B-E725-95D7-9EB8-0E507F2810F0}"/>
              </a:ext>
            </a:extLst>
          </p:cNvPr>
          <p:cNvSpPr>
            <a:spLocks noGrp="1"/>
          </p:cNvSpPr>
          <p:nvPr>
            <p:ph type="title"/>
          </p:nvPr>
        </p:nvSpPr>
        <p:spPr>
          <a:xfrm>
            <a:off x="457200" y="274638"/>
            <a:ext cx="8229600" cy="815608"/>
          </a:xfrm>
        </p:spPr>
        <p:txBody>
          <a:bodyPr/>
          <a:lstStyle/>
          <a:p>
            <a:r>
              <a:rPr lang="en-US" dirty="0"/>
              <a:t>Loading the Kiln</a:t>
            </a:r>
          </a:p>
        </p:txBody>
      </p:sp>
      <p:sp>
        <p:nvSpPr>
          <p:cNvPr id="3" name="Content Placeholder 2">
            <a:extLst>
              <a:ext uri="{FF2B5EF4-FFF2-40B4-BE49-F238E27FC236}">
                <a16:creationId xmlns:a16="http://schemas.microsoft.com/office/drawing/2014/main" id="{C9FF3B05-5FC5-2C07-CDB1-05C3A1BF943B}"/>
              </a:ext>
            </a:extLst>
          </p:cNvPr>
          <p:cNvSpPr>
            <a:spLocks noGrp="1"/>
          </p:cNvSpPr>
          <p:nvPr>
            <p:ph sz="half" idx="1"/>
          </p:nvPr>
        </p:nvSpPr>
        <p:spPr>
          <a:xfrm>
            <a:off x="457200" y="1090246"/>
            <a:ext cx="4038600" cy="5035917"/>
          </a:xfrm>
        </p:spPr>
        <p:txBody>
          <a:bodyPr/>
          <a:lstStyle/>
          <a:p>
            <a:r>
              <a:rPr lang="en-US" sz="2400" dirty="0"/>
              <a:t>Kiln Paper with Student Name and Teacher Initial.</a:t>
            </a:r>
          </a:p>
          <a:p>
            <a:r>
              <a:rPr lang="en-US" sz="2400" dirty="0"/>
              <a:t>Take a photo of the kiln as you load it.</a:t>
            </a:r>
          </a:p>
          <a:p>
            <a:endParaRPr lang="en-US" dirty="0"/>
          </a:p>
        </p:txBody>
      </p:sp>
      <p:sp>
        <p:nvSpPr>
          <p:cNvPr id="4" name="Content Placeholder 3">
            <a:extLst>
              <a:ext uri="{FF2B5EF4-FFF2-40B4-BE49-F238E27FC236}">
                <a16:creationId xmlns:a16="http://schemas.microsoft.com/office/drawing/2014/main" id="{9B1B66C8-E0F0-C271-29EC-A1E35BF5F855}"/>
              </a:ext>
            </a:extLst>
          </p:cNvPr>
          <p:cNvSpPr>
            <a:spLocks noGrp="1"/>
          </p:cNvSpPr>
          <p:nvPr>
            <p:ph sz="half" idx="2"/>
          </p:nvPr>
        </p:nvSpPr>
        <p:spPr/>
        <p:txBody>
          <a:bodyPr/>
          <a:lstStyle/>
          <a:p>
            <a:r>
              <a:rPr lang="en-US" sz="2000" dirty="0"/>
              <a:t>Print labels for all students and have them ready to apply to each project when taking them out of the kiln</a:t>
            </a:r>
          </a:p>
          <a:p>
            <a:endParaRPr lang="en-US" dirty="0"/>
          </a:p>
          <a:p>
            <a:endParaRPr lang="en-US" dirty="0"/>
          </a:p>
        </p:txBody>
      </p:sp>
      <p:pic>
        <p:nvPicPr>
          <p:cNvPr id="6" name="Picture 5">
            <a:extLst>
              <a:ext uri="{FF2B5EF4-FFF2-40B4-BE49-F238E27FC236}">
                <a16:creationId xmlns:a16="http://schemas.microsoft.com/office/drawing/2014/main" id="{841C0D69-BB30-5AAA-09D4-5735B9E85E33}"/>
              </a:ext>
            </a:extLst>
          </p:cNvPr>
          <p:cNvPicPr>
            <a:picLocks noChangeAspect="1"/>
          </p:cNvPicPr>
          <p:nvPr/>
        </p:nvPicPr>
        <p:blipFill>
          <a:blip r:embed="rId2"/>
          <a:stretch>
            <a:fillRect/>
          </a:stretch>
        </p:blipFill>
        <p:spPr>
          <a:xfrm>
            <a:off x="840410" y="2650383"/>
            <a:ext cx="3321281" cy="3658342"/>
          </a:xfrm>
          <a:prstGeom prst="rect">
            <a:avLst/>
          </a:prstGeom>
        </p:spPr>
      </p:pic>
      <p:pic>
        <p:nvPicPr>
          <p:cNvPr id="10" name="Picture 9">
            <a:extLst>
              <a:ext uri="{FF2B5EF4-FFF2-40B4-BE49-F238E27FC236}">
                <a16:creationId xmlns:a16="http://schemas.microsoft.com/office/drawing/2014/main" id="{9B887A16-D4C3-F3D7-DE47-649905233550}"/>
              </a:ext>
            </a:extLst>
          </p:cNvPr>
          <p:cNvPicPr>
            <a:picLocks noChangeAspect="1"/>
          </p:cNvPicPr>
          <p:nvPr/>
        </p:nvPicPr>
        <p:blipFill>
          <a:blip r:embed="rId3"/>
          <a:stretch>
            <a:fillRect/>
          </a:stretch>
        </p:blipFill>
        <p:spPr>
          <a:xfrm>
            <a:off x="5642363" y="4953531"/>
            <a:ext cx="3196837" cy="1529587"/>
          </a:xfrm>
          <a:prstGeom prst="rect">
            <a:avLst/>
          </a:prstGeom>
        </p:spPr>
      </p:pic>
      <p:pic>
        <p:nvPicPr>
          <p:cNvPr id="12" name="Picture 11">
            <a:extLst>
              <a:ext uri="{FF2B5EF4-FFF2-40B4-BE49-F238E27FC236}">
                <a16:creationId xmlns:a16="http://schemas.microsoft.com/office/drawing/2014/main" id="{10C890D1-85B8-04D0-FB43-0B83BA103C6D}"/>
              </a:ext>
            </a:extLst>
          </p:cNvPr>
          <p:cNvPicPr>
            <a:picLocks noChangeAspect="1"/>
          </p:cNvPicPr>
          <p:nvPr/>
        </p:nvPicPr>
        <p:blipFill>
          <a:blip r:embed="rId4"/>
          <a:stretch>
            <a:fillRect/>
          </a:stretch>
        </p:blipFill>
        <p:spPr>
          <a:xfrm rot="16200000">
            <a:off x="4897326" y="3127582"/>
            <a:ext cx="1886957" cy="1483586"/>
          </a:xfrm>
          <a:prstGeom prst="rect">
            <a:avLst/>
          </a:prstGeom>
        </p:spPr>
      </p:pic>
    </p:spTree>
    <p:extLst>
      <p:ext uri="{BB962C8B-B14F-4D97-AF65-F5344CB8AC3E}">
        <p14:creationId xmlns:p14="http://schemas.microsoft.com/office/powerpoint/2010/main" val="1954145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133350"/>
            <a:ext cx="4660900" cy="1708150"/>
          </a:xfrm>
        </p:spPr>
        <p:style>
          <a:lnRef idx="2">
            <a:schemeClr val="accent3">
              <a:shade val="50000"/>
            </a:schemeClr>
          </a:lnRef>
          <a:fillRef idx="1">
            <a:schemeClr val="accent3"/>
          </a:fillRef>
          <a:effectRef idx="0">
            <a:schemeClr val="accent3"/>
          </a:effectRef>
          <a:fontRef idx="minor">
            <a:schemeClr val="lt1"/>
          </a:fontRef>
        </p:style>
        <p:txBody>
          <a:bodyPr>
            <a:noAutofit/>
          </a:bodyPr>
          <a:lstStyle/>
          <a:p>
            <a:pPr algn="ctr"/>
            <a:r>
              <a:rPr lang="en-US" sz="6000" dirty="0"/>
              <a:t>Assembly</a:t>
            </a:r>
          </a:p>
        </p:txBody>
      </p:sp>
      <p:sp>
        <p:nvSpPr>
          <p:cNvPr id="4" name="Text Placeholder 3"/>
          <p:cNvSpPr>
            <a:spLocks noGrp="1"/>
          </p:cNvSpPr>
          <p:nvPr>
            <p:ph type="body" sz="half" idx="2"/>
          </p:nvPr>
        </p:nvSpPr>
        <p:spPr>
          <a:xfrm>
            <a:off x="165099" y="2108200"/>
            <a:ext cx="5179291" cy="4749800"/>
          </a:xfrm>
        </p:spPr>
        <p:txBody>
          <a:bodyPr>
            <a:normAutofit fontScale="92500" lnSpcReduction="10000"/>
          </a:bodyPr>
          <a:lstStyle/>
          <a:p>
            <a:r>
              <a:rPr lang="en-US" sz="4400" dirty="0"/>
              <a:t>A project generally begins with a base layer (often one or two pre-cut glass Blanks) with a design layer on top, including glass accents, border details and focal elements.</a:t>
            </a:r>
            <a:endParaRPr lang="en-US" sz="3600" dirty="0"/>
          </a:p>
        </p:txBody>
      </p:sp>
      <p:pic>
        <p:nvPicPr>
          <p:cNvPr id="8" name="Content Placeholder 7">
            <a:extLst>
              <a:ext uri="{FF2B5EF4-FFF2-40B4-BE49-F238E27FC236}">
                <a16:creationId xmlns:a16="http://schemas.microsoft.com/office/drawing/2014/main" id="{E1D82E5C-0825-B3B2-1AF8-B76A50853CEF}"/>
              </a:ext>
            </a:extLst>
          </p:cNvPr>
          <p:cNvPicPr>
            <a:picLocks noGrp="1" noChangeAspect="1"/>
          </p:cNvPicPr>
          <p:nvPr>
            <p:ph idx="1"/>
          </p:nvPr>
        </p:nvPicPr>
        <p:blipFill>
          <a:blip r:embed="rId2"/>
          <a:stretch>
            <a:fillRect/>
          </a:stretch>
        </p:blipFill>
        <p:spPr>
          <a:xfrm>
            <a:off x="6021874" y="171939"/>
            <a:ext cx="2125664" cy="6541477"/>
          </a:xfrm>
        </p:spPr>
      </p:pic>
    </p:spTree>
    <p:extLst>
      <p:ext uri="{BB962C8B-B14F-4D97-AF65-F5344CB8AC3E}">
        <p14:creationId xmlns:p14="http://schemas.microsoft.com/office/powerpoint/2010/main" val="2462811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699" y="273050"/>
            <a:ext cx="8712201" cy="1162050"/>
          </a:xfrm>
        </p:spPr>
        <p:style>
          <a:lnRef idx="2">
            <a:schemeClr val="accent3">
              <a:shade val="50000"/>
            </a:schemeClr>
          </a:lnRef>
          <a:fillRef idx="1">
            <a:schemeClr val="accent3"/>
          </a:fillRef>
          <a:effectRef idx="0">
            <a:schemeClr val="accent3"/>
          </a:effectRef>
          <a:fontRef idx="minor">
            <a:schemeClr val="lt1"/>
          </a:fontRef>
        </p:style>
        <p:txBody>
          <a:bodyPr>
            <a:noAutofit/>
          </a:bodyPr>
          <a:lstStyle/>
          <a:p>
            <a:pPr algn="ctr"/>
            <a:r>
              <a:rPr lang="en-US" sz="6000" dirty="0"/>
              <a:t>Flat Firing</a:t>
            </a:r>
          </a:p>
        </p:txBody>
      </p:sp>
      <p:sp>
        <p:nvSpPr>
          <p:cNvPr id="4" name="Text Placeholder 3"/>
          <p:cNvSpPr>
            <a:spLocks noGrp="1"/>
          </p:cNvSpPr>
          <p:nvPr>
            <p:ph type="body" sz="half" idx="2"/>
          </p:nvPr>
        </p:nvSpPr>
        <p:spPr>
          <a:xfrm>
            <a:off x="139700" y="1435100"/>
            <a:ext cx="3784600" cy="5003800"/>
          </a:xfrm>
        </p:spPr>
        <p:txBody>
          <a:bodyPr>
            <a:normAutofit fontScale="47500" lnSpcReduction="20000"/>
          </a:bodyPr>
          <a:lstStyle/>
          <a:p>
            <a:endParaRPr lang="en-US" sz="4400" dirty="0"/>
          </a:p>
          <a:p>
            <a:r>
              <a:rPr lang="en-US" sz="5400" dirty="0"/>
              <a:t>After assembly, the project is placed in the kiln and slowly taken from room temperature up to 1300-1500 degrees Fahrenheit. </a:t>
            </a:r>
          </a:p>
          <a:p>
            <a:endParaRPr lang="en-US" sz="5400" dirty="0"/>
          </a:p>
          <a:p>
            <a:r>
              <a:rPr lang="en-US" sz="5400" dirty="0"/>
              <a:t>Different effects can be created by combining the variables of time and temperature.</a:t>
            </a:r>
            <a:endParaRPr lang="en-US" sz="4400" dirty="0"/>
          </a:p>
        </p:txBody>
      </p:sp>
      <p:pic>
        <p:nvPicPr>
          <p:cNvPr id="8" name="Content Placeholder 7">
            <a:extLst>
              <a:ext uri="{FF2B5EF4-FFF2-40B4-BE49-F238E27FC236}">
                <a16:creationId xmlns:a16="http://schemas.microsoft.com/office/drawing/2014/main" id="{D788353F-FD6B-428B-A931-5CA0058614FE}"/>
              </a:ext>
            </a:extLst>
          </p:cNvPr>
          <p:cNvPicPr>
            <a:picLocks noGrp="1" noChangeAspect="1"/>
          </p:cNvPicPr>
          <p:nvPr>
            <p:ph idx="1"/>
          </p:nvPr>
        </p:nvPicPr>
        <p:blipFill>
          <a:blip r:embed="rId2"/>
          <a:stretch>
            <a:fillRect/>
          </a:stretch>
        </p:blipFill>
        <p:spPr>
          <a:xfrm>
            <a:off x="6963508" y="4012199"/>
            <a:ext cx="1450608" cy="2405097"/>
          </a:xfrm>
        </p:spPr>
      </p:pic>
      <p:pic>
        <p:nvPicPr>
          <p:cNvPr id="10" name="Picture 9">
            <a:extLst>
              <a:ext uri="{FF2B5EF4-FFF2-40B4-BE49-F238E27FC236}">
                <a16:creationId xmlns:a16="http://schemas.microsoft.com/office/drawing/2014/main" id="{2C5A7452-E317-05CE-8CC9-78D1DC5114B8}"/>
              </a:ext>
            </a:extLst>
          </p:cNvPr>
          <p:cNvPicPr>
            <a:picLocks noChangeAspect="1"/>
          </p:cNvPicPr>
          <p:nvPr/>
        </p:nvPicPr>
        <p:blipFill>
          <a:blip r:embed="rId3"/>
          <a:stretch>
            <a:fillRect/>
          </a:stretch>
        </p:blipFill>
        <p:spPr>
          <a:xfrm>
            <a:off x="6316922" y="1593984"/>
            <a:ext cx="2705334" cy="2202371"/>
          </a:xfrm>
          <a:prstGeom prst="rect">
            <a:avLst/>
          </a:prstGeom>
        </p:spPr>
      </p:pic>
      <p:pic>
        <p:nvPicPr>
          <p:cNvPr id="12" name="Picture 11">
            <a:extLst>
              <a:ext uri="{FF2B5EF4-FFF2-40B4-BE49-F238E27FC236}">
                <a16:creationId xmlns:a16="http://schemas.microsoft.com/office/drawing/2014/main" id="{96174D24-F789-3A4D-5704-34A6C097705C}"/>
              </a:ext>
            </a:extLst>
          </p:cNvPr>
          <p:cNvPicPr>
            <a:picLocks noChangeAspect="1"/>
          </p:cNvPicPr>
          <p:nvPr/>
        </p:nvPicPr>
        <p:blipFill>
          <a:blip r:embed="rId4"/>
          <a:stretch>
            <a:fillRect/>
          </a:stretch>
        </p:blipFill>
        <p:spPr>
          <a:xfrm>
            <a:off x="3754797" y="2597150"/>
            <a:ext cx="2408129" cy="3566469"/>
          </a:xfrm>
          <a:prstGeom prst="rect">
            <a:avLst/>
          </a:prstGeom>
        </p:spPr>
      </p:pic>
    </p:spTree>
    <p:extLst>
      <p:ext uri="{BB962C8B-B14F-4D97-AF65-F5344CB8AC3E}">
        <p14:creationId xmlns:p14="http://schemas.microsoft.com/office/powerpoint/2010/main" val="2450856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699" y="273050"/>
            <a:ext cx="8712201" cy="1162050"/>
          </a:xfrm>
        </p:spPr>
        <p:style>
          <a:lnRef idx="2">
            <a:schemeClr val="accent3">
              <a:shade val="50000"/>
            </a:schemeClr>
          </a:lnRef>
          <a:fillRef idx="1">
            <a:schemeClr val="accent3"/>
          </a:fillRef>
          <a:effectRef idx="0">
            <a:schemeClr val="accent3"/>
          </a:effectRef>
          <a:fontRef idx="minor">
            <a:schemeClr val="lt1"/>
          </a:fontRef>
        </p:style>
        <p:txBody>
          <a:bodyPr>
            <a:noAutofit/>
          </a:bodyPr>
          <a:lstStyle/>
          <a:p>
            <a:pPr algn="ctr"/>
            <a:r>
              <a:rPr lang="en-US" sz="6000" dirty="0"/>
              <a:t>Tools Used</a:t>
            </a:r>
          </a:p>
        </p:txBody>
      </p:sp>
      <p:pic>
        <p:nvPicPr>
          <p:cNvPr id="10" name="Picture 9">
            <a:extLst>
              <a:ext uri="{FF2B5EF4-FFF2-40B4-BE49-F238E27FC236}">
                <a16:creationId xmlns:a16="http://schemas.microsoft.com/office/drawing/2014/main" id="{84B703BE-E116-BCA6-C5E3-EC5B6528E438}"/>
              </a:ext>
            </a:extLst>
          </p:cNvPr>
          <p:cNvPicPr>
            <a:picLocks noChangeAspect="1"/>
          </p:cNvPicPr>
          <p:nvPr/>
        </p:nvPicPr>
        <p:blipFill>
          <a:blip r:embed="rId2"/>
          <a:stretch>
            <a:fillRect/>
          </a:stretch>
        </p:blipFill>
        <p:spPr>
          <a:xfrm>
            <a:off x="726065" y="1719293"/>
            <a:ext cx="6949705" cy="4790434"/>
          </a:xfrm>
          <a:prstGeom prst="rect">
            <a:avLst/>
          </a:prstGeom>
        </p:spPr>
      </p:pic>
    </p:spTree>
    <p:extLst>
      <p:ext uri="{BB962C8B-B14F-4D97-AF65-F5344CB8AC3E}">
        <p14:creationId xmlns:p14="http://schemas.microsoft.com/office/powerpoint/2010/main" val="2849519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699" y="273050"/>
            <a:ext cx="8712201" cy="1162050"/>
          </a:xfrm>
        </p:spPr>
        <p:style>
          <a:lnRef idx="2">
            <a:schemeClr val="accent3">
              <a:shade val="50000"/>
            </a:schemeClr>
          </a:lnRef>
          <a:fillRef idx="1">
            <a:schemeClr val="accent3"/>
          </a:fillRef>
          <a:effectRef idx="0">
            <a:schemeClr val="accent3"/>
          </a:effectRef>
          <a:fontRef idx="minor">
            <a:schemeClr val="lt1"/>
          </a:fontRef>
        </p:style>
        <p:txBody>
          <a:bodyPr>
            <a:noAutofit/>
          </a:bodyPr>
          <a:lstStyle/>
          <a:p>
            <a:pPr algn="ctr"/>
            <a:r>
              <a:rPr lang="en-US" sz="6000" dirty="0"/>
              <a:t>Types of Fusing</a:t>
            </a:r>
          </a:p>
        </p:txBody>
      </p:sp>
      <p:sp>
        <p:nvSpPr>
          <p:cNvPr id="4" name="Text Placeholder 3"/>
          <p:cNvSpPr>
            <a:spLocks noGrp="1"/>
          </p:cNvSpPr>
          <p:nvPr>
            <p:ph type="body" sz="half" idx="2"/>
          </p:nvPr>
        </p:nvSpPr>
        <p:spPr>
          <a:xfrm>
            <a:off x="139700" y="1435100"/>
            <a:ext cx="3784600" cy="5003800"/>
          </a:xfrm>
        </p:spPr>
        <p:txBody>
          <a:bodyPr>
            <a:normAutofit/>
          </a:bodyPr>
          <a:lstStyle/>
          <a:p>
            <a:r>
              <a:rPr lang="en-US" sz="4200" dirty="0"/>
              <a:t>Tack Fuse</a:t>
            </a:r>
          </a:p>
          <a:p>
            <a:endParaRPr lang="en-US" sz="4200" dirty="0"/>
          </a:p>
          <a:p>
            <a:r>
              <a:rPr lang="en-US" sz="4200" dirty="0"/>
              <a:t>Contour Fuse</a:t>
            </a:r>
          </a:p>
          <a:p>
            <a:endParaRPr lang="en-US" sz="4200" dirty="0"/>
          </a:p>
          <a:p>
            <a:endParaRPr lang="en-US" sz="2400" dirty="0"/>
          </a:p>
          <a:p>
            <a:r>
              <a:rPr lang="en-US" sz="4200" dirty="0"/>
              <a:t>Full Fuse</a:t>
            </a:r>
          </a:p>
          <a:p>
            <a:endParaRPr lang="en-US" sz="4200" dirty="0"/>
          </a:p>
          <a:p>
            <a:endParaRPr lang="en-US" sz="4200" dirty="0"/>
          </a:p>
          <a:p>
            <a:endParaRPr lang="en-US" sz="4200" dirty="0"/>
          </a:p>
        </p:txBody>
      </p:sp>
      <p:sp>
        <p:nvSpPr>
          <p:cNvPr id="6" name="Content Placeholder 5">
            <a:extLst>
              <a:ext uri="{FF2B5EF4-FFF2-40B4-BE49-F238E27FC236}">
                <a16:creationId xmlns:a16="http://schemas.microsoft.com/office/drawing/2014/main" id="{FBDAE176-9641-D620-CC1B-85C42329C9E7}"/>
              </a:ext>
            </a:extLst>
          </p:cNvPr>
          <p:cNvSpPr>
            <a:spLocks noGrp="1"/>
          </p:cNvSpPr>
          <p:nvPr>
            <p:ph idx="1"/>
          </p:nvPr>
        </p:nvSpPr>
        <p:spPr>
          <a:xfrm>
            <a:off x="4572000" y="1584960"/>
            <a:ext cx="4114800" cy="5085471"/>
          </a:xfrm>
        </p:spPr>
        <p:txBody>
          <a:bodyPr>
            <a:normAutofit fontScale="70000" lnSpcReduction="20000"/>
          </a:bodyPr>
          <a:lstStyle/>
          <a:p>
            <a:pPr marL="0" indent="0">
              <a:buNone/>
            </a:pPr>
            <a:r>
              <a:rPr lang="en-US" b="1" dirty="0">
                <a:solidFill>
                  <a:srgbClr val="FF0000"/>
                </a:solidFill>
              </a:rPr>
              <a:t>Tack Fuse </a:t>
            </a:r>
            <a:r>
              <a:rPr lang="en-US" dirty="0"/>
              <a:t>– Glass pieces are fused together with little deformation </a:t>
            </a:r>
            <a:r>
              <a:rPr lang="en-US" dirty="0" err="1"/>
              <a:t>beyound</a:t>
            </a:r>
            <a:r>
              <a:rPr lang="en-US" dirty="0"/>
              <a:t> softening or rounding of edges</a:t>
            </a:r>
          </a:p>
          <a:p>
            <a:pPr marL="0" indent="0">
              <a:buNone/>
            </a:pPr>
            <a:endParaRPr lang="en-US" dirty="0"/>
          </a:p>
          <a:p>
            <a:pPr marL="0" indent="0">
              <a:buNone/>
            </a:pPr>
            <a:endParaRPr lang="en-US" dirty="0"/>
          </a:p>
          <a:p>
            <a:pPr marL="0" indent="0">
              <a:buNone/>
            </a:pPr>
            <a:r>
              <a:rPr lang="en-US" b="1" dirty="0">
                <a:solidFill>
                  <a:srgbClr val="FF0000"/>
                </a:solidFill>
              </a:rPr>
              <a:t>Contour Fuse </a:t>
            </a:r>
            <a:r>
              <a:rPr lang="en-US" dirty="0"/>
              <a:t>– Glass pieces are fused together, edges are soft and rounded, project surface retains a degree of dimension</a:t>
            </a:r>
          </a:p>
          <a:p>
            <a:pPr marL="0" indent="0">
              <a:buNone/>
            </a:pPr>
            <a:endParaRPr lang="en-US" dirty="0"/>
          </a:p>
          <a:p>
            <a:pPr marL="0" indent="0">
              <a:buNone/>
            </a:pPr>
            <a:endParaRPr lang="en-US" dirty="0"/>
          </a:p>
          <a:p>
            <a:pPr marL="0" indent="0">
              <a:buNone/>
            </a:pPr>
            <a:r>
              <a:rPr lang="en-US" b="1" dirty="0">
                <a:solidFill>
                  <a:srgbClr val="FF0000"/>
                </a:solidFill>
              </a:rPr>
              <a:t>Full Fused </a:t>
            </a:r>
            <a:r>
              <a:rPr lang="en-US" dirty="0"/>
              <a:t>- Glass pieces are completely conjoined into a single uniform layer. Top surface is smooth and void of dimension or relief.</a:t>
            </a:r>
          </a:p>
          <a:p>
            <a:pPr marL="0" indent="0">
              <a:buNone/>
            </a:pPr>
            <a:endParaRPr lang="en-US" dirty="0"/>
          </a:p>
        </p:txBody>
      </p:sp>
      <p:pic>
        <p:nvPicPr>
          <p:cNvPr id="5" name="Picture 4">
            <a:extLst>
              <a:ext uri="{FF2B5EF4-FFF2-40B4-BE49-F238E27FC236}">
                <a16:creationId xmlns:a16="http://schemas.microsoft.com/office/drawing/2014/main" id="{863E53F8-208A-8BF3-67D4-6EA0A0804EE0}"/>
              </a:ext>
            </a:extLst>
          </p:cNvPr>
          <p:cNvPicPr>
            <a:picLocks noChangeAspect="1"/>
          </p:cNvPicPr>
          <p:nvPr/>
        </p:nvPicPr>
        <p:blipFill>
          <a:blip r:embed="rId2"/>
          <a:stretch>
            <a:fillRect/>
          </a:stretch>
        </p:blipFill>
        <p:spPr>
          <a:xfrm>
            <a:off x="139700" y="2036705"/>
            <a:ext cx="2383274" cy="802289"/>
          </a:xfrm>
          <a:prstGeom prst="rect">
            <a:avLst/>
          </a:prstGeom>
        </p:spPr>
      </p:pic>
      <p:pic>
        <p:nvPicPr>
          <p:cNvPr id="8" name="Picture 7">
            <a:extLst>
              <a:ext uri="{FF2B5EF4-FFF2-40B4-BE49-F238E27FC236}">
                <a16:creationId xmlns:a16="http://schemas.microsoft.com/office/drawing/2014/main" id="{AD409DF3-C306-B528-491F-4723322F867E}"/>
              </a:ext>
            </a:extLst>
          </p:cNvPr>
          <p:cNvPicPr>
            <a:picLocks noChangeAspect="1"/>
          </p:cNvPicPr>
          <p:nvPr/>
        </p:nvPicPr>
        <p:blipFill>
          <a:blip r:embed="rId3"/>
          <a:stretch>
            <a:fillRect/>
          </a:stretch>
        </p:blipFill>
        <p:spPr>
          <a:xfrm>
            <a:off x="139700" y="3836657"/>
            <a:ext cx="2475148" cy="802289"/>
          </a:xfrm>
          <a:prstGeom prst="rect">
            <a:avLst/>
          </a:prstGeom>
        </p:spPr>
      </p:pic>
      <p:pic>
        <p:nvPicPr>
          <p:cNvPr id="10" name="Picture 9">
            <a:extLst>
              <a:ext uri="{FF2B5EF4-FFF2-40B4-BE49-F238E27FC236}">
                <a16:creationId xmlns:a16="http://schemas.microsoft.com/office/drawing/2014/main" id="{F89C912E-7856-9EC0-7013-E4FDA09AACEA}"/>
              </a:ext>
            </a:extLst>
          </p:cNvPr>
          <p:cNvPicPr>
            <a:picLocks noChangeAspect="1"/>
          </p:cNvPicPr>
          <p:nvPr/>
        </p:nvPicPr>
        <p:blipFill>
          <a:blip r:embed="rId4"/>
          <a:stretch>
            <a:fillRect/>
          </a:stretch>
        </p:blipFill>
        <p:spPr>
          <a:xfrm>
            <a:off x="285706" y="5619880"/>
            <a:ext cx="2425102" cy="802289"/>
          </a:xfrm>
          <a:prstGeom prst="rect">
            <a:avLst/>
          </a:prstGeom>
        </p:spPr>
      </p:pic>
    </p:spTree>
    <p:extLst>
      <p:ext uri="{BB962C8B-B14F-4D97-AF65-F5344CB8AC3E}">
        <p14:creationId xmlns:p14="http://schemas.microsoft.com/office/powerpoint/2010/main" val="2941245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699" y="273050"/>
            <a:ext cx="8712201" cy="1162050"/>
          </a:xfrm>
        </p:spPr>
        <p:style>
          <a:lnRef idx="2">
            <a:schemeClr val="accent3">
              <a:shade val="50000"/>
            </a:schemeClr>
          </a:lnRef>
          <a:fillRef idx="1">
            <a:schemeClr val="accent3"/>
          </a:fillRef>
          <a:effectRef idx="0">
            <a:schemeClr val="accent3"/>
          </a:effectRef>
          <a:fontRef idx="minor">
            <a:schemeClr val="lt1"/>
          </a:fontRef>
        </p:style>
        <p:txBody>
          <a:bodyPr>
            <a:noAutofit/>
          </a:bodyPr>
          <a:lstStyle/>
          <a:p>
            <a:pPr algn="ctr"/>
            <a:r>
              <a:rPr lang="en-US" sz="6000" dirty="0"/>
              <a:t>Types of Fusing</a:t>
            </a:r>
          </a:p>
        </p:txBody>
      </p:sp>
      <p:sp>
        <p:nvSpPr>
          <p:cNvPr id="6" name="Content Placeholder 5">
            <a:extLst>
              <a:ext uri="{FF2B5EF4-FFF2-40B4-BE49-F238E27FC236}">
                <a16:creationId xmlns:a16="http://schemas.microsoft.com/office/drawing/2014/main" id="{FBDAE176-9641-D620-CC1B-85C42329C9E7}"/>
              </a:ext>
            </a:extLst>
          </p:cNvPr>
          <p:cNvSpPr>
            <a:spLocks noGrp="1"/>
          </p:cNvSpPr>
          <p:nvPr>
            <p:ph idx="1"/>
          </p:nvPr>
        </p:nvSpPr>
        <p:spPr>
          <a:xfrm>
            <a:off x="139699" y="3915508"/>
            <a:ext cx="8547101" cy="2754923"/>
          </a:xfrm>
        </p:spPr>
        <p:txBody>
          <a:bodyPr>
            <a:normAutofit fontScale="47500" lnSpcReduction="20000"/>
          </a:bodyPr>
          <a:lstStyle/>
          <a:p>
            <a:pPr marL="0" indent="0">
              <a:buNone/>
            </a:pPr>
            <a:r>
              <a:rPr lang="en-US" b="1" dirty="0">
                <a:solidFill>
                  <a:srgbClr val="FF0000"/>
                </a:solidFill>
              </a:rPr>
              <a:t>Tack Fuse </a:t>
            </a:r>
            <a:r>
              <a:rPr lang="en-US" dirty="0"/>
              <a:t>– Glass pieces are fused together with little deformation beyond softening or rounding of edges. Preserves most amount of detail in the project. </a:t>
            </a:r>
          </a:p>
          <a:p>
            <a:pPr marL="0" indent="0">
              <a:buNone/>
            </a:pPr>
            <a:endParaRPr lang="en-US" dirty="0"/>
          </a:p>
          <a:p>
            <a:pPr marL="0" indent="0">
              <a:buNone/>
            </a:pPr>
            <a:endParaRPr lang="en-US" dirty="0"/>
          </a:p>
          <a:p>
            <a:pPr marL="0" indent="0">
              <a:buNone/>
            </a:pPr>
            <a:r>
              <a:rPr lang="en-US" b="1" dirty="0">
                <a:solidFill>
                  <a:srgbClr val="FF0000"/>
                </a:solidFill>
              </a:rPr>
              <a:t>Contour Fuse </a:t>
            </a:r>
            <a:r>
              <a:rPr lang="en-US" dirty="0"/>
              <a:t>– Glass pieces are fused together, edges are soft and rounded, project surface retains a degree of dimension. Use contour when layers need to be more fully combined, but detail is desired.</a:t>
            </a:r>
          </a:p>
          <a:p>
            <a:pPr marL="0" indent="0">
              <a:buNone/>
            </a:pPr>
            <a:endParaRPr lang="en-US" dirty="0"/>
          </a:p>
          <a:p>
            <a:pPr marL="0" indent="0">
              <a:buNone/>
            </a:pPr>
            <a:endParaRPr lang="en-US" dirty="0"/>
          </a:p>
          <a:p>
            <a:pPr marL="0" indent="0">
              <a:buNone/>
            </a:pPr>
            <a:r>
              <a:rPr lang="en-US" b="1" dirty="0">
                <a:solidFill>
                  <a:srgbClr val="FF0000"/>
                </a:solidFill>
              </a:rPr>
              <a:t>Full Fused </a:t>
            </a:r>
            <a:r>
              <a:rPr lang="en-US" dirty="0"/>
              <a:t>- Glass pieces are completely conjoined into a single uniform layer. Top surface is smooth and void of dimension or relief. </a:t>
            </a:r>
          </a:p>
          <a:p>
            <a:pPr marL="0" indent="0">
              <a:buNone/>
            </a:pPr>
            <a:endParaRPr lang="en-US" dirty="0"/>
          </a:p>
        </p:txBody>
      </p:sp>
      <p:pic>
        <p:nvPicPr>
          <p:cNvPr id="11" name="Picture 10">
            <a:extLst>
              <a:ext uri="{FF2B5EF4-FFF2-40B4-BE49-F238E27FC236}">
                <a16:creationId xmlns:a16="http://schemas.microsoft.com/office/drawing/2014/main" id="{2315FD5A-4207-0C2D-A4B7-3FEB120749AF}"/>
              </a:ext>
            </a:extLst>
          </p:cNvPr>
          <p:cNvPicPr>
            <a:picLocks noChangeAspect="1"/>
          </p:cNvPicPr>
          <p:nvPr/>
        </p:nvPicPr>
        <p:blipFill>
          <a:blip r:embed="rId2"/>
          <a:stretch>
            <a:fillRect/>
          </a:stretch>
        </p:blipFill>
        <p:spPr>
          <a:xfrm>
            <a:off x="139699" y="1691489"/>
            <a:ext cx="8552669" cy="2083342"/>
          </a:xfrm>
          <a:prstGeom prst="rect">
            <a:avLst/>
          </a:prstGeom>
        </p:spPr>
      </p:pic>
    </p:spTree>
    <p:extLst>
      <p:ext uri="{BB962C8B-B14F-4D97-AF65-F5344CB8AC3E}">
        <p14:creationId xmlns:p14="http://schemas.microsoft.com/office/powerpoint/2010/main" val="4093919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699" y="273050"/>
            <a:ext cx="8712201" cy="1162050"/>
          </a:xfrm>
        </p:spPr>
        <p:style>
          <a:lnRef idx="2">
            <a:schemeClr val="accent3">
              <a:shade val="50000"/>
            </a:schemeClr>
          </a:lnRef>
          <a:fillRef idx="1">
            <a:schemeClr val="accent3"/>
          </a:fillRef>
          <a:effectRef idx="0">
            <a:schemeClr val="accent3"/>
          </a:effectRef>
          <a:fontRef idx="minor">
            <a:schemeClr val="lt1"/>
          </a:fontRef>
        </p:style>
        <p:txBody>
          <a:bodyPr>
            <a:noAutofit/>
          </a:bodyPr>
          <a:lstStyle/>
          <a:p>
            <a:pPr algn="ctr"/>
            <a:r>
              <a:rPr lang="en-US" sz="6000" dirty="0"/>
              <a:t>Volume and Shape</a:t>
            </a:r>
          </a:p>
        </p:txBody>
      </p:sp>
      <p:sp>
        <p:nvSpPr>
          <p:cNvPr id="4" name="Text Placeholder 3"/>
          <p:cNvSpPr>
            <a:spLocks noGrp="1"/>
          </p:cNvSpPr>
          <p:nvPr>
            <p:ph type="body" sz="half" idx="2"/>
          </p:nvPr>
        </p:nvSpPr>
        <p:spPr>
          <a:xfrm>
            <a:off x="139700" y="1435100"/>
            <a:ext cx="3784600" cy="5003800"/>
          </a:xfrm>
        </p:spPr>
        <p:txBody>
          <a:bodyPr>
            <a:normAutofit fontScale="70000" lnSpcReduction="20000"/>
          </a:bodyPr>
          <a:lstStyle/>
          <a:p>
            <a:r>
              <a:rPr lang="en-US" sz="4200" dirty="0"/>
              <a:t>Glass will naturally seek to become a circular puddle about ¼” (6mm) thick.</a:t>
            </a:r>
          </a:p>
          <a:p>
            <a:pPr marL="571500" indent="-571500">
              <a:buFont typeface="Arial" panose="020B0604020202020204" pitchFamily="34" charset="0"/>
              <a:buChar char="•"/>
            </a:pPr>
            <a:r>
              <a:rPr lang="en-US" sz="4200" dirty="0"/>
              <a:t>If it is more than 2 layers of glass, it will spread out.</a:t>
            </a:r>
          </a:p>
          <a:p>
            <a:endParaRPr lang="en-US" sz="4200" dirty="0"/>
          </a:p>
          <a:p>
            <a:pPr marL="571500" indent="-571500">
              <a:buFont typeface="Arial" panose="020B0604020202020204" pitchFamily="34" charset="0"/>
              <a:buChar char="•"/>
            </a:pPr>
            <a:r>
              <a:rPr lang="en-US" sz="4200" dirty="0"/>
              <a:t>If it is thinner, it will draw in, ever seeking that ¼” thickness.</a:t>
            </a:r>
          </a:p>
          <a:p>
            <a:endParaRPr lang="en-US" sz="4200" dirty="0"/>
          </a:p>
          <a:p>
            <a:endParaRPr lang="en-US" sz="2400" dirty="0"/>
          </a:p>
          <a:p>
            <a:endParaRPr lang="en-US" sz="4200" dirty="0"/>
          </a:p>
          <a:p>
            <a:endParaRPr lang="en-US" sz="4200" dirty="0"/>
          </a:p>
          <a:p>
            <a:endParaRPr lang="en-US" sz="4200" dirty="0"/>
          </a:p>
        </p:txBody>
      </p:sp>
      <p:pic>
        <p:nvPicPr>
          <p:cNvPr id="7" name="Content Placeholder 6">
            <a:extLst>
              <a:ext uri="{FF2B5EF4-FFF2-40B4-BE49-F238E27FC236}">
                <a16:creationId xmlns:a16="http://schemas.microsoft.com/office/drawing/2014/main" id="{5B30EE54-4368-C184-D8A3-674B5D47E1A2}"/>
              </a:ext>
            </a:extLst>
          </p:cNvPr>
          <p:cNvPicPr>
            <a:picLocks noGrp="1" noChangeAspect="1"/>
          </p:cNvPicPr>
          <p:nvPr>
            <p:ph idx="1"/>
          </p:nvPr>
        </p:nvPicPr>
        <p:blipFill>
          <a:blip r:embed="rId2"/>
          <a:stretch>
            <a:fillRect/>
          </a:stretch>
        </p:blipFill>
        <p:spPr>
          <a:xfrm>
            <a:off x="4036484" y="1934307"/>
            <a:ext cx="4815416" cy="3810000"/>
          </a:xfrm>
        </p:spPr>
      </p:pic>
    </p:spTree>
    <p:extLst>
      <p:ext uri="{BB962C8B-B14F-4D97-AF65-F5344CB8AC3E}">
        <p14:creationId xmlns:p14="http://schemas.microsoft.com/office/powerpoint/2010/main" val="1101178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699" y="273050"/>
            <a:ext cx="8712201" cy="1162050"/>
          </a:xfrm>
        </p:spPr>
        <p:style>
          <a:lnRef idx="2">
            <a:schemeClr val="accent3">
              <a:shade val="50000"/>
            </a:schemeClr>
          </a:lnRef>
          <a:fillRef idx="1">
            <a:schemeClr val="accent3"/>
          </a:fillRef>
          <a:effectRef idx="0">
            <a:schemeClr val="accent3"/>
          </a:effectRef>
          <a:fontRef idx="minor">
            <a:schemeClr val="lt1"/>
          </a:fontRef>
        </p:style>
        <p:txBody>
          <a:bodyPr>
            <a:noAutofit/>
          </a:bodyPr>
          <a:lstStyle/>
          <a:p>
            <a:pPr algn="ctr"/>
            <a:r>
              <a:rPr lang="en-US" sz="6000" dirty="0"/>
              <a:t>Safety</a:t>
            </a:r>
          </a:p>
        </p:txBody>
      </p:sp>
      <p:sp>
        <p:nvSpPr>
          <p:cNvPr id="4" name="Text Placeholder 3"/>
          <p:cNvSpPr>
            <a:spLocks noGrp="1"/>
          </p:cNvSpPr>
          <p:nvPr>
            <p:ph type="body" sz="half" idx="2"/>
          </p:nvPr>
        </p:nvSpPr>
        <p:spPr>
          <a:xfrm>
            <a:off x="139700" y="1435100"/>
            <a:ext cx="3784600" cy="5003800"/>
          </a:xfrm>
        </p:spPr>
        <p:txBody>
          <a:bodyPr>
            <a:normAutofit/>
          </a:bodyPr>
          <a:lstStyle/>
          <a:p>
            <a:endParaRPr lang="en-US" sz="4200" dirty="0"/>
          </a:p>
          <a:p>
            <a:endParaRPr lang="en-US" sz="2400" dirty="0"/>
          </a:p>
          <a:p>
            <a:endParaRPr lang="en-US" sz="4200" dirty="0"/>
          </a:p>
          <a:p>
            <a:endParaRPr lang="en-US" sz="4200" dirty="0"/>
          </a:p>
          <a:p>
            <a:endParaRPr lang="en-US" sz="4200" dirty="0"/>
          </a:p>
        </p:txBody>
      </p:sp>
      <p:sp>
        <p:nvSpPr>
          <p:cNvPr id="5" name="Content Placeholder 4">
            <a:extLst>
              <a:ext uri="{FF2B5EF4-FFF2-40B4-BE49-F238E27FC236}">
                <a16:creationId xmlns:a16="http://schemas.microsoft.com/office/drawing/2014/main" id="{DC01ACA7-76DF-71F8-B5C7-A725391B6BBB}"/>
              </a:ext>
            </a:extLst>
          </p:cNvPr>
          <p:cNvSpPr>
            <a:spLocks noGrp="1"/>
          </p:cNvSpPr>
          <p:nvPr>
            <p:ph idx="1"/>
          </p:nvPr>
        </p:nvSpPr>
        <p:spPr>
          <a:xfrm>
            <a:off x="292100" y="1723293"/>
            <a:ext cx="8394700" cy="3001474"/>
          </a:xfrm>
        </p:spPr>
        <p:txBody>
          <a:bodyPr>
            <a:normAutofit fontScale="85000" lnSpcReduction="10000"/>
          </a:bodyPr>
          <a:lstStyle/>
          <a:p>
            <a:pPr marL="457200" indent="-457200">
              <a:lnSpc>
                <a:spcPct val="110000"/>
              </a:lnSpc>
              <a:spcBef>
                <a:spcPts val="600"/>
              </a:spcBef>
              <a:buFont typeface="+mj-lt"/>
              <a:buAutoNum type="arabicPeriod"/>
            </a:pPr>
            <a:r>
              <a:rPr lang="en-US" sz="2400" dirty="0"/>
              <a:t>Never brush glass off your work area with your hands.  Use a bench brush.</a:t>
            </a:r>
          </a:p>
          <a:p>
            <a:pPr marL="457200" indent="-457200">
              <a:lnSpc>
                <a:spcPct val="110000"/>
              </a:lnSpc>
              <a:spcBef>
                <a:spcPts val="600"/>
              </a:spcBef>
              <a:buFont typeface="+mj-lt"/>
              <a:buAutoNum type="arabicPeriod"/>
            </a:pPr>
            <a:r>
              <a:rPr lang="en-US" sz="2400" dirty="0">
                <a:effectLst/>
                <a:latin typeface="Calibri" panose="020F0502020204030204" pitchFamily="34" charset="0"/>
                <a:ea typeface="Calibri" panose="020F0502020204030204" pitchFamily="34" charset="0"/>
              </a:rPr>
              <a:t>When picking out glass, use your bowl or plate to transport back to your table. Do NOT CARRY IN YOUR BARE HANDS!</a:t>
            </a:r>
          </a:p>
          <a:p>
            <a:pPr marL="457200" indent="-457200">
              <a:lnSpc>
                <a:spcPct val="110000"/>
              </a:lnSpc>
              <a:spcBef>
                <a:spcPts val="600"/>
              </a:spcBef>
              <a:buFont typeface="+mj-lt"/>
              <a:buAutoNum type="arabicPeriod"/>
            </a:pPr>
            <a:r>
              <a:rPr lang="en-US" sz="2400" dirty="0">
                <a:effectLst/>
                <a:latin typeface="Calibri" panose="020F0502020204030204" pitchFamily="34" charset="0"/>
                <a:ea typeface="Calibri" panose="020F0502020204030204" pitchFamily="34" charset="0"/>
              </a:rPr>
              <a:t>Do NOT carry the base plate away from the table.  An Adult will pick it up when it is completed.  </a:t>
            </a:r>
          </a:p>
          <a:p>
            <a:pPr marL="457200" indent="-457200">
              <a:lnSpc>
                <a:spcPct val="110000"/>
              </a:lnSpc>
              <a:spcBef>
                <a:spcPts val="600"/>
              </a:spcBef>
              <a:buFont typeface="+mj-lt"/>
              <a:buAutoNum type="arabicPeriod"/>
            </a:pPr>
            <a:r>
              <a:rPr lang="en-US" sz="2400" dirty="0">
                <a:effectLst/>
                <a:latin typeface="Calibri" panose="020F0502020204030204" pitchFamily="34" charset="0"/>
                <a:ea typeface="Calibri" panose="020F0502020204030204" pitchFamily="34" charset="0"/>
              </a:rPr>
              <a:t>Do not hold more than one piece of glass at a time.</a:t>
            </a:r>
          </a:p>
          <a:p>
            <a:pPr marL="457200" indent="-457200">
              <a:lnSpc>
                <a:spcPct val="110000"/>
              </a:lnSpc>
              <a:spcBef>
                <a:spcPts val="600"/>
              </a:spcBef>
              <a:buFont typeface="+mj-lt"/>
              <a:buAutoNum type="arabicPeriod"/>
            </a:pPr>
            <a:r>
              <a:rPr lang="en-US" sz="2400" dirty="0">
                <a:effectLst/>
                <a:latin typeface="Calibri" panose="020F0502020204030204" pitchFamily="34" charset="0"/>
                <a:ea typeface="Calibri" panose="020F0502020204030204" pitchFamily="34" charset="0"/>
              </a:rPr>
              <a:t>When holding the glass, carefully hold it at the edge (to avoid fingerprints) but not by the edges (where it could cut you)</a:t>
            </a:r>
          </a:p>
          <a:p>
            <a:pPr marR="0">
              <a:spcBef>
                <a:spcPts val="0"/>
              </a:spcBef>
              <a:spcAft>
                <a:spcPts val="0"/>
              </a:spcAft>
              <a:buFont typeface="+mj-lt"/>
              <a:buAutoNum type="arabicPeriod"/>
            </a:pPr>
            <a:endParaRPr lang="en-US" sz="1800" dirty="0">
              <a:effectLst/>
              <a:latin typeface="Calibri" panose="020F0502020204030204" pitchFamily="34" charset="0"/>
              <a:ea typeface="Calibri" panose="020F0502020204030204" pitchFamily="34" charset="0"/>
            </a:endParaRPr>
          </a:p>
          <a:p>
            <a:endParaRPr lang="en-US" dirty="0"/>
          </a:p>
        </p:txBody>
      </p:sp>
      <p:pic>
        <p:nvPicPr>
          <p:cNvPr id="1027" name="Picture 3">
            <a:extLst>
              <a:ext uri="{FF2B5EF4-FFF2-40B4-BE49-F238E27FC236}">
                <a16:creationId xmlns:a16="http://schemas.microsoft.com/office/drawing/2014/main" id="{EB63704F-8FD7-D8A4-536A-34FFCFDC93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9163" y="4724767"/>
            <a:ext cx="348615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61946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14267</TotalTime>
  <Words>1307</Words>
  <Application>Microsoft Office PowerPoint</Application>
  <PresentationFormat>On-screen Show (4:3)</PresentationFormat>
  <Paragraphs>118</Paragraphs>
  <Slides>21</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Office Theme</vt:lpstr>
      <vt:lpstr>Abstract Fused Glass</vt:lpstr>
      <vt:lpstr>What is Glass Fusing</vt:lpstr>
      <vt:lpstr>Assembly</vt:lpstr>
      <vt:lpstr>Flat Firing</vt:lpstr>
      <vt:lpstr>Tools Used</vt:lpstr>
      <vt:lpstr>Types of Fusing</vt:lpstr>
      <vt:lpstr>Types of Fusing</vt:lpstr>
      <vt:lpstr>Volume and Shape</vt:lpstr>
      <vt:lpstr>Safety</vt:lpstr>
      <vt:lpstr>When finished</vt:lpstr>
      <vt:lpstr>Instructions:</vt:lpstr>
      <vt:lpstr>PowerPoint Presentation</vt:lpstr>
      <vt:lpstr>IDEAS</vt:lpstr>
      <vt:lpstr>More Ideas</vt:lpstr>
      <vt:lpstr>Docent Info</vt:lpstr>
      <vt:lpstr>Class Setup</vt:lpstr>
      <vt:lpstr>Giving the presentation in the hallway Pod</vt:lpstr>
      <vt:lpstr>Setting up the student tables: </vt:lpstr>
      <vt:lpstr>Use Paper plates to contain each student’s projects as they work on them.</vt:lpstr>
      <vt:lpstr>Fire the fused glass based on temperature, not by class/teacher</vt:lpstr>
      <vt:lpstr>Loading the Kiln</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 Kiln</dc:title>
  <dc:creator>Kris and Heather McClure-Coleman</dc:creator>
  <cp:lastModifiedBy>Joanne Bottenberg</cp:lastModifiedBy>
  <cp:revision>42</cp:revision>
  <cp:lastPrinted>2013-03-19T13:58:43Z</cp:lastPrinted>
  <dcterms:created xsi:type="dcterms:W3CDTF">2011-11-16T03:07:54Z</dcterms:created>
  <dcterms:modified xsi:type="dcterms:W3CDTF">2023-04-20T14:46:15Z</dcterms:modified>
</cp:coreProperties>
</file>